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23"/>
  </p:notesMasterIdLst>
  <p:sldIdLst>
    <p:sldId id="671" r:id="rId2"/>
    <p:sldId id="672" r:id="rId3"/>
    <p:sldId id="673" r:id="rId4"/>
    <p:sldId id="674" r:id="rId5"/>
    <p:sldId id="990" r:id="rId6"/>
    <p:sldId id="991" r:id="rId7"/>
    <p:sldId id="992" r:id="rId8"/>
    <p:sldId id="260" r:id="rId9"/>
    <p:sldId id="993" r:id="rId10"/>
    <p:sldId id="675" r:id="rId11"/>
    <p:sldId id="676" r:id="rId12"/>
    <p:sldId id="677" r:id="rId13"/>
    <p:sldId id="256" r:id="rId14"/>
    <p:sldId id="994" r:id="rId15"/>
    <p:sldId id="995" r:id="rId16"/>
    <p:sldId id="996" r:id="rId17"/>
    <p:sldId id="947" r:id="rId18"/>
    <p:sldId id="985" r:id="rId19"/>
    <p:sldId id="997" r:id="rId20"/>
    <p:sldId id="968" r:id="rId21"/>
    <p:sldId id="6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Tuan" initials="JT" lastIdx="1" clrIdx="0">
    <p:extLst>
      <p:ext uri="{19B8F6BF-5375-455C-9EA6-DF929625EA0E}">
        <p15:presenceInfo xmlns:p15="http://schemas.microsoft.com/office/powerpoint/2012/main" userId="365ed17a3b6fc5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FEFE"/>
    <a:srgbClr val="01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899" autoAdjust="0"/>
  </p:normalViewPr>
  <p:slideViewPr>
    <p:cSldViewPr snapToGrid="0">
      <p:cViewPr varScale="1">
        <p:scale>
          <a:sx n="81" d="100"/>
          <a:sy n="81" d="100"/>
        </p:scale>
        <p:origin x="1526" y="8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altLang="zh-CN" sz="2800" b="1" i="0" baseline="0" dirty="0">
                <a:effectLst/>
                <a:latin typeface="+mn-lt"/>
              </a:rPr>
              <a:t>Температура</a:t>
            </a:r>
            <a:r>
              <a:rPr lang="en-US" altLang="zh-CN" sz="2800" b="1" i="0" baseline="0" dirty="0">
                <a:effectLst/>
                <a:latin typeface="+mn-lt"/>
              </a:rPr>
              <a:t> </a:t>
            </a:r>
            <a:r>
              <a:rPr lang="en-US" altLang="zh-CN" sz="2800" b="1" i="0" baseline="30000" dirty="0" err="1">
                <a:effectLst/>
                <a:latin typeface="+mn-lt"/>
              </a:rPr>
              <a:t>o</a:t>
            </a:r>
            <a:r>
              <a:rPr lang="en-US" altLang="zh-CN" sz="2800" b="1" i="0" baseline="0" dirty="0" err="1">
                <a:effectLst/>
                <a:latin typeface="+mn-lt"/>
              </a:rPr>
              <a:t>C</a:t>
            </a:r>
            <a:endParaRPr lang="zh-CN" altLang="zh-CN" sz="2800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9.6002173958328316E-2"/>
          <c:y val="1.3766400443993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8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579031188040219E-2"/>
          <c:y val="0.17512595714421986"/>
          <c:w val="0.94797976166251796"/>
          <c:h val="0.69330004465950379"/>
        </c:manualLayout>
      </c:layout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B9BD5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Sheet1!$E$2:$E$26</c:f>
              <c:numCache>
                <c:formatCode>m/d/yy;@</c:formatCode>
                <c:ptCount val="25"/>
                <c:pt idx="0">
                  <c:v>43210</c:v>
                </c:pt>
                <c:pt idx="1">
                  <c:v>43211</c:v>
                </c:pt>
                <c:pt idx="2">
                  <c:v>43212</c:v>
                </c:pt>
                <c:pt idx="3">
                  <c:v>43213</c:v>
                </c:pt>
                <c:pt idx="4">
                  <c:v>43214</c:v>
                </c:pt>
                <c:pt idx="5">
                  <c:v>43215</c:v>
                </c:pt>
                <c:pt idx="6">
                  <c:v>43216</c:v>
                </c:pt>
                <c:pt idx="7">
                  <c:v>43217</c:v>
                </c:pt>
                <c:pt idx="8">
                  <c:v>43218</c:v>
                </c:pt>
                <c:pt idx="9">
                  <c:v>43219</c:v>
                </c:pt>
                <c:pt idx="10">
                  <c:v>43220</c:v>
                </c:pt>
                <c:pt idx="11">
                  <c:v>43221</c:v>
                </c:pt>
                <c:pt idx="12">
                  <c:v>43222</c:v>
                </c:pt>
                <c:pt idx="13">
                  <c:v>43223</c:v>
                </c:pt>
                <c:pt idx="14">
                  <c:v>43224</c:v>
                </c:pt>
                <c:pt idx="15">
                  <c:v>43225</c:v>
                </c:pt>
                <c:pt idx="16">
                  <c:v>43226</c:v>
                </c:pt>
                <c:pt idx="17">
                  <c:v>43227</c:v>
                </c:pt>
                <c:pt idx="18">
                  <c:v>43228</c:v>
                </c:pt>
                <c:pt idx="19">
                  <c:v>43229</c:v>
                </c:pt>
                <c:pt idx="20">
                  <c:v>43230</c:v>
                </c:pt>
                <c:pt idx="21">
                  <c:v>43231</c:v>
                </c:pt>
                <c:pt idx="22">
                  <c:v>43232</c:v>
                </c:pt>
                <c:pt idx="23">
                  <c:v>43233</c:v>
                </c:pt>
                <c:pt idx="24">
                  <c:v>43234</c:v>
                </c:pt>
              </c:numCache>
            </c:numRef>
          </c:cat>
          <c:val>
            <c:numRef>
              <c:f>Sheet1!$F$2:$F$26</c:f>
              <c:numCache>
                <c:formatCode>General</c:formatCode>
                <c:ptCount val="25"/>
                <c:pt idx="0">
                  <c:v>16</c:v>
                </c:pt>
                <c:pt idx="1">
                  <c:v>11</c:v>
                </c:pt>
                <c:pt idx="2">
                  <c:v>13</c:v>
                </c:pt>
                <c:pt idx="3">
                  <c:v>13</c:v>
                </c:pt>
                <c:pt idx="4">
                  <c:v>12</c:v>
                </c:pt>
                <c:pt idx="5">
                  <c:v>10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22</c:v>
                </c:pt>
                <c:pt idx="10">
                  <c:v>20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18</c:v>
                </c:pt>
                <c:pt idx="15">
                  <c:v>17</c:v>
                </c:pt>
                <c:pt idx="16">
                  <c:v>17</c:v>
                </c:pt>
                <c:pt idx="17">
                  <c:v>17</c:v>
                </c:pt>
                <c:pt idx="18">
                  <c:v>15</c:v>
                </c:pt>
                <c:pt idx="19">
                  <c:v>17</c:v>
                </c:pt>
                <c:pt idx="20">
                  <c:v>19</c:v>
                </c:pt>
                <c:pt idx="21">
                  <c:v>17</c:v>
                </c:pt>
                <c:pt idx="22">
                  <c:v>19</c:v>
                </c:pt>
                <c:pt idx="23">
                  <c:v>19</c:v>
                </c:pt>
                <c:pt idx="24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E8-4D0C-8124-FD7DB71D5902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High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Sheet1!$E$2:$E$26</c:f>
              <c:numCache>
                <c:formatCode>m/d/yy;@</c:formatCode>
                <c:ptCount val="25"/>
                <c:pt idx="0">
                  <c:v>43210</c:v>
                </c:pt>
                <c:pt idx="1">
                  <c:v>43211</c:v>
                </c:pt>
                <c:pt idx="2">
                  <c:v>43212</c:v>
                </c:pt>
                <c:pt idx="3">
                  <c:v>43213</c:v>
                </c:pt>
                <c:pt idx="4">
                  <c:v>43214</c:v>
                </c:pt>
                <c:pt idx="5">
                  <c:v>43215</c:v>
                </c:pt>
                <c:pt idx="6">
                  <c:v>43216</c:v>
                </c:pt>
                <c:pt idx="7">
                  <c:v>43217</c:v>
                </c:pt>
                <c:pt idx="8">
                  <c:v>43218</c:v>
                </c:pt>
                <c:pt idx="9">
                  <c:v>43219</c:v>
                </c:pt>
                <c:pt idx="10">
                  <c:v>43220</c:v>
                </c:pt>
                <c:pt idx="11">
                  <c:v>43221</c:v>
                </c:pt>
                <c:pt idx="12">
                  <c:v>43222</c:v>
                </c:pt>
                <c:pt idx="13">
                  <c:v>43223</c:v>
                </c:pt>
                <c:pt idx="14">
                  <c:v>43224</c:v>
                </c:pt>
                <c:pt idx="15">
                  <c:v>43225</c:v>
                </c:pt>
                <c:pt idx="16">
                  <c:v>43226</c:v>
                </c:pt>
                <c:pt idx="17">
                  <c:v>43227</c:v>
                </c:pt>
                <c:pt idx="18">
                  <c:v>43228</c:v>
                </c:pt>
                <c:pt idx="19">
                  <c:v>43229</c:v>
                </c:pt>
                <c:pt idx="20">
                  <c:v>43230</c:v>
                </c:pt>
                <c:pt idx="21">
                  <c:v>43231</c:v>
                </c:pt>
                <c:pt idx="22">
                  <c:v>43232</c:v>
                </c:pt>
                <c:pt idx="23">
                  <c:v>43233</c:v>
                </c:pt>
                <c:pt idx="24">
                  <c:v>43234</c:v>
                </c:pt>
              </c:numCache>
            </c:numRef>
          </c:cat>
          <c:val>
            <c:numRef>
              <c:f>Sheet1!$G$2:$G$26</c:f>
              <c:numCache>
                <c:formatCode>General</c:formatCode>
                <c:ptCount val="25"/>
                <c:pt idx="0">
                  <c:v>28</c:v>
                </c:pt>
                <c:pt idx="1">
                  <c:v>26</c:v>
                </c:pt>
                <c:pt idx="2">
                  <c:v>29</c:v>
                </c:pt>
                <c:pt idx="3">
                  <c:v>26</c:v>
                </c:pt>
                <c:pt idx="4">
                  <c:v>24</c:v>
                </c:pt>
                <c:pt idx="5">
                  <c:v>21</c:v>
                </c:pt>
                <c:pt idx="6">
                  <c:v>26</c:v>
                </c:pt>
                <c:pt idx="7">
                  <c:v>26</c:v>
                </c:pt>
                <c:pt idx="8">
                  <c:v>30</c:v>
                </c:pt>
                <c:pt idx="9">
                  <c:v>33</c:v>
                </c:pt>
                <c:pt idx="10">
                  <c:v>31</c:v>
                </c:pt>
                <c:pt idx="11">
                  <c:v>23</c:v>
                </c:pt>
                <c:pt idx="12">
                  <c:v>24</c:v>
                </c:pt>
                <c:pt idx="13">
                  <c:v>23</c:v>
                </c:pt>
                <c:pt idx="14">
                  <c:v>30</c:v>
                </c:pt>
                <c:pt idx="15">
                  <c:v>26</c:v>
                </c:pt>
                <c:pt idx="16">
                  <c:v>27</c:v>
                </c:pt>
                <c:pt idx="17">
                  <c:v>29</c:v>
                </c:pt>
                <c:pt idx="18">
                  <c:v>26</c:v>
                </c:pt>
                <c:pt idx="19">
                  <c:v>27</c:v>
                </c:pt>
                <c:pt idx="20">
                  <c:v>29</c:v>
                </c:pt>
                <c:pt idx="21">
                  <c:v>25</c:v>
                </c:pt>
                <c:pt idx="22">
                  <c:v>30</c:v>
                </c:pt>
                <c:pt idx="23">
                  <c:v>31</c:v>
                </c:pt>
                <c:pt idx="24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E8-4D0C-8124-FD7DB71D5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261064"/>
        <c:axId val="479269920"/>
      </c:lineChart>
      <c:dateAx>
        <c:axId val="479261064"/>
        <c:scaling>
          <c:orientation val="minMax"/>
        </c:scaling>
        <c:delete val="0"/>
        <c:axPos val="b"/>
        <c:numFmt formatCode="m/d/yy;@" sourceLinked="1"/>
        <c:majorTickMark val="in"/>
        <c:minorTickMark val="none"/>
        <c:tickLblPos val="nextTo"/>
        <c:spPr>
          <a:noFill/>
          <a:ln w="19050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269920"/>
        <c:crosses val="autoZero"/>
        <c:auto val="1"/>
        <c:lblOffset val="100"/>
        <c:baseTimeUnit val="days"/>
      </c:dateAx>
      <c:valAx>
        <c:axId val="479269920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9261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218421966582564"/>
          <c:y val="4.710656277912189E-2"/>
          <c:w val="0.24751490035887025"/>
          <c:h val="5.8077408361299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CB1F0-0A79-44A8-871D-D280B9F857B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D2A89-FAFB-417C-97B2-0D144A58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8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3E2A87-A82D-4053-BF36-2AFCCED4B158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2878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43018C-A219-42E6-BF60-5889A4F2AD14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9185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DD38B7-FEC2-41E6-8104-16EF30AE670D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2815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594479-BDC8-4CC4-A6C0-B769B5757C88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618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EE2820-9D35-4416-9809-C3E1369D1B45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8725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1E9D0F-19F0-480A-9C2D-2FDEA949A89B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1891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8E94CD-DC89-45F8-8A31-840FAAF0446E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015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7BA724-DF75-4768-A021-A7FCD3411710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8945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64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79728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2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772400" cy="1143000"/>
          </a:xfrm>
        </p:spPr>
        <p:txBody>
          <a:bodyPr/>
          <a:lstStyle>
            <a:lvl1pPr algn="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49F4EF-CD85-408E-8635-74F72E8C6938}" type="slidenum">
              <a:rPr lang="en-US" altLang="en-US"/>
              <a:pPr/>
              <a:t>‹#›</a:t>
            </a:fld>
            <a:endParaRPr lang="en-US" alt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692" y="-144463"/>
            <a:ext cx="16097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3524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2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64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9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6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4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8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5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7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16236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1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258888" y="1557338"/>
            <a:ext cx="5761037" cy="1295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>
              <a:noFill/>
              <a:latin typeface="退邐⥍朙⥽朙⦐朙蘆旡ꐽ旪Ⳟ旬⦖朙⧆朙⧙朙蘆旡ꐽ旪Ⳟ旬ퟔ旞榩旡⬥"/>
            </a:endParaRPr>
          </a:p>
        </p:txBody>
      </p:sp>
      <p:sp>
        <p:nvSpPr>
          <p:cNvPr id="3078" name="TextBox 7"/>
          <p:cNvSpPr>
            <a:spLocks noChangeArrowheads="1"/>
          </p:cNvSpPr>
          <p:nvPr/>
        </p:nvSpPr>
        <p:spPr bwMode="auto">
          <a:xfrm>
            <a:off x="1187450" y="1953396"/>
            <a:ext cx="655281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imSun" panose="02010600030101010101" pitchFamily="2" charset="-122"/>
              </a:rPr>
              <a:t>Применение в кормлении молочного скота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imSun" panose="02010600030101010101" pitchFamily="2" charset="-122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52218253"/>
      </p:ext>
    </p:extLst>
  </p:cSld>
  <p:clrMapOvr>
    <a:masterClrMapping/>
  </p:clrMapOvr>
  <p:transition advTm="593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4611" y="264100"/>
            <a:ext cx="70969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потребления корма при помощи бетаина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HCl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условиях теплового стресса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r">
              <a:defRPr/>
            </a:pP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вчыяфЧЙС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3563938" y="5949950"/>
            <a:ext cx="2108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">
                <a:solidFill>
                  <a:schemeClr val="bg1"/>
                </a:solidFill>
                <a:latin typeface="Arial" panose="020B0604020202020204" pitchFamily="34" charset="0"/>
              </a:rPr>
              <a:t>* Heat chamber trial at University of Queensland</a:t>
            </a: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11" y="1720850"/>
            <a:ext cx="73437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8623" y="6093555"/>
            <a:ext cx="71989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ru-RU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Неопубликованное исследование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Sunwin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 Австралии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68501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650" y="210757"/>
            <a:ext cx="81351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частоты дыхания при помощи бетаина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HCl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теплового стресса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419475" y="6237288"/>
            <a:ext cx="2108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">
                <a:solidFill>
                  <a:schemeClr val="bg1"/>
                </a:solidFill>
                <a:latin typeface="Arial" panose="020B0604020202020204" pitchFamily="34" charset="0"/>
              </a:rPr>
              <a:t>* Heat chamber trial at University of Queensland</a:t>
            </a:r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850188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74086" y="6075363"/>
            <a:ext cx="71989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ru-RU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Неопубликованное исследование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Sunwin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 Австралии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45417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928813" y="2166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3984" y="416144"/>
            <a:ext cx="86391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выработки молока при помощи бетаина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HCl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теплового стресса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r">
              <a:defRPr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461" name="Group 10"/>
          <p:cNvGrpSpPr>
            <a:grpSpLocks/>
          </p:cNvGrpSpPr>
          <p:nvPr/>
        </p:nvGrpSpPr>
        <p:grpSpPr bwMode="auto">
          <a:xfrm>
            <a:off x="179388" y="1932991"/>
            <a:ext cx="8713787" cy="2963862"/>
            <a:chOff x="179513" y="1556792"/>
            <a:chExt cx="8712967" cy="2964436"/>
          </a:xfrm>
        </p:grpSpPr>
        <p:pic>
          <p:nvPicPr>
            <p:cNvPr id="194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556792"/>
              <a:ext cx="4254338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406" y="1556792"/>
              <a:ext cx="4356074" cy="296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874084" y="5641637"/>
            <a:ext cx="71989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ru-RU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Неопубликованное исследование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Sunwin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 Австралии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12735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-1">
            <a:extLst>
              <a:ext uri="{FF2B5EF4-FFF2-40B4-BE49-F238E27FC236}">
                <a16:creationId xmlns:a16="http://schemas.microsoft.com/office/drawing/2014/main" id="{AAC21609-A47A-4EA9-A0CD-3827CA1BE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339479"/>
              </p:ext>
            </p:extLst>
          </p:nvPr>
        </p:nvGraphicFramePr>
        <p:xfrm>
          <a:off x="1428834" y="2049453"/>
          <a:ext cx="6161069" cy="39814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14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Ингредиенты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Нутриенты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Сено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люцерны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50.9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Силос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тритикале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Плющеный ячмень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КДК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Измельчённая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кукуруза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НДК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35.5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Шрот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канолы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НСУ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34.4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Сброженное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зерно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Сырой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жир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Витаминно-минеральный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премикс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Зола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Бикарбонат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натрия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zh-CN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усв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нутриенты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68.7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Кальций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Фосфор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Магний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Калий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энергия лактации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</a:t>
                      </a: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Мкал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文本框 2">
            <a:extLst>
              <a:ext uri="{FF2B5EF4-FFF2-40B4-BE49-F238E27FC236}">
                <a16:creationId xmlns:a16="http://schemas.microsoft.com/office/drawing/2014/main" id="{BA1F8851-17B5-4DEA-8840-AA7636921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755" y="1720855"/>
            <a:ext cx="210249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600" dirty="0"/>
              <a:t>Состав рациона</a:t>
            </a:r>
            <a:endParaRPr lang="zh-CN" altLang="en-US" sz="1600" dirty="0"/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DA685233-5A19-4587-B068-485BEB4B85D0}"/>
              </a:ext>
            </a:extLst>
          </p:cNvPr>
          <p:cNvSpPr txBox="1"/>
          <p:nvPr/>
        </p:nvSpPr>
        <p:spPr>
          <a:xfrm>
            <a:off x="395287" y="1291092"/>
            <a:ext cx="82281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zh-CN" sz="1400" b="1" noProof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эксперимента</a:t>
            </a:r>
            <a:r>
              <a:rPr lang="en-US" altLang="zh-CN" sz="1400" b="1" noProof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zh-CN" sz="1400" noProof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Голштинские коровы </a:t>
            </a:r>
            <a:r>
              <a:rPr lang="en-US" altLang="zh-CN" sz="1400" noProof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(126±5 </a:t>
            </a:r>
            <a:r>
              <a:rPr lang="ru-RU" altLang="zh-CN" sz="1400" noProof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 лактации</a:t>
            </a:r>
            <a:r>
              <a:rPr lang="en-US" altLang="zh-CN" sz="1400" noProof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altLang="zh-CN" sz="1400" noProof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</a:t>
            </a:r>
            <a:r>
              <a:rPr lang="en-US" altLang="zh-CN" sz="1400" noProof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±SD) </a:t>
            </a:r>
            <a:r>
              <a:rPr lang="ru-RU" altLang="zh-CN" sz="1400" noProof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получали</a:t>
            </a:r>
            <a:r>
              <a:rPr lang="en-US" altLang="zh-CN" sz="1400" noProof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ru-RU" altLang="zh-CN" sz="1400" noProof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бетаина в день</a:t>
            </a:r>
            <a:r>
              <a:rPr lang="en-US" altLang="zh-CN" sz="1400" noProof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FC2B26AF-DE73-4492-A59D-7CCE117BF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4" y="6442502"/>
            <a:ext cx="82281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050" dirty="0"/>
              <a:t>* Peterson SE, </a:t>
            </a:r>
            <a:r>
              <a:rPr lang="en-US" altLang="zh-CN" sz="1050" dirty="0" err="1"/>
              <a:t>Rezamand</a:t>
            </a:r>
            <a:r>
              <a:rPr lang="en-US" altLang="zh-CN" sz="1050" dirty="0"/>
              <a:t> P, Williams JE, et al. Effects of dietary betaine on milk yield and milk composition of mid-lactation Holstein dairy cows[J]. J Dairy Sci, 2012, 95(11):6557-62.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8F34A040-212F-475A-81DC-3D85C780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79" y="460095"/>
            <a:ext cx="88585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Бетаин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повышает выработку молока при тепловом стрессе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55235871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5">
            <a:extLst>
              <a:ext uri="{FF2B5EF4-FFF2-40B4-BE49-F238E27FC236}">
                <a16:creationId xmlns:a16="http://schemas.microsoft.com/office/drawing/2014/main" id="{21A68D77-BF48-48D3-9E81-6F1E08985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974" y="5423183"/>
            <a:ext cx="82281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050" dirty="0"/>
              <a:t>* Peterson SE, </a:t>
            </a:r>
            <a:r>
              <a:rPr lang="en-US" altLang="zh-CN" sz="1050" dirty="0" err="1"/>
              <a:t>Rezamand</a:t>
            </a:r>
            <a:r>
              <a:rPr lang="en-US" altLang="zh-CN" sz="1050" dirty="0"/>
              <a:t> P, Williams JE, et al. Effects of dietary betaine on milk yield and milk composition of mid-lactation Holstein dairy cows[J]. J Dairy Sci, 2012, 95(11):6557-62.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D64D471-D8B7-4EEE-916F-715D96665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68" y="389762"/>
            <a:ext cx="8886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Бетаин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повышает выработку молока при тепловом стрессе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graphicFrame>
        <p:nvGraphicFramePr>
          <p:cNvPr id="14" name="表格 -1">
            <a:extLst>
              <a:ext uri="{FF2B5EF4-FFF2-40B4-BE49-F238E27FC236}">
                <a16:creationId xmlns:a16="http://schemas.microsoft.com/office/drawing/2014/main" id="{3B4824C2-C9A2-451B-B7C8-6BA6122B36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359693"/>
              </p:ext>
            </p:extLst>
          </p:nvPr>
        </p:nvGraphicFramePr>
        <p:xfrm>
          <a:off x="478465" y="1806260"/>
          <a:ext cx="8027583" cy="16852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06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6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12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Бетаин, г/д</a:t>
                      </a:r>
                      <a:endParaRPr lang="en-US" altLang="zh-CN" sz="1200" b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b="0" i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</a:t>
                      </a:r>
                      <a:r>
                        <a:rPr lang="en-US" altLang="zh-CN" sz="1200" b="0" i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ПСВ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кг/д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Надой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22.4b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24.1a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Молочный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жир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Молочный</a:t>
                      </a:r>
                      <a:r>
                        <a:rPr lang="ru-RU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белок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Лактоза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文本框 99">
            <a:extLst>
              <a:ext uri="{FF2B5EF4-FFF2-40B4-BE49-F238E27FC236}">
                <a16:creationId xmlns:a16="http://schemas.microsoft.com/office/drawing/2014/main" id="{56809AD9-AB1F-403D-8C29-83536CD083A5}"/>
              </a:ext>
            </a:extLst>
          </p:cNvPr>
          <p:cNvSpPr txBox="1"/>
          <p:nvPr/>
        </p:nvSpPr>
        <p:spPr>
          <a:xfrm>
            <a:off x="478465" y="3735727"/>
            <a:ext cx="7910623" cy="58477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zh-CN" sz="1600" b="1" noProof="1">
                <a:latin typeface="Arial" panose="020B0604020202020204" pitchFamily="34" charset="0"/>
                <a:cs typeface="Arial" panose="020B0604020202020204" pitchFamily="34" charset="0"/>
              </a:rPr>
              <a:t>Наблюдения</a:t>
            </a:r>
            <a:r>
              <a:rPr lang="en-US" altLang="zh-CN" sz="1600" b="1" noProof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60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Рост надоя </a:t>
            </a:r>
            <a:r>
              <a:rPr lang="en-US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  <a:r>
              <a:rPr lang="ru-RU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en-US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наблюдался у коров, потребляющих 100 г бетаина в день по сравнению с 0 г бетаина в день </a:t>
            </a:r>
            <a:r>
              <a:rPr lang="en-US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(P = 0</a:t>
            </a:r>
            <a:r>
              <a:rPr lang="ru-RU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1600" noProof="1">
                <a:latin typeface="Arial" panose="020B0604020202020204" pitchFamily="34" charset="0"/>
                <a:cs typeface="Arial" panose="020B0604020202020204" pitchFamily="34" charset="0"/>
              </a:rPr>
              <a:t>02). </a:t>
            </a:r>
          </a:p>
        </p:txBody>
      </p:sp>
      <p:sp>
        <p:nvSpPr>
          <p:cNvPr id="16" name="文本框 2">
            <a:extLst>
              <a:ext uri="{FF2B5EF4-FFF2-40B4-BE49-F238E27FC236}">
                <a16:creationId xmlns:a16="http://schemas.microsoft.com/office/drawing/2014/main" id="{B57E8FF1-3661-4270-9386-85F91CD9C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965" y="1220759"/>
            <a:ext cx="6589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dirty="0"/>
              <a:t>Потребление сухого вещества и выработка молока у коров на среднем этапе лактации</a:t>
            </a:r>
            <a:endParaRPr lang="zh-CN" altLang="en-US" dirty="0"/>
          </a:p>
        </p:txBody>
      </p:sp>
      <p:sp>
        <p:nvSpPr>
          <p:cNvPr id="17" name="文本框 3">
            <a:extLst>
              <a:ext uri="{FF2B5EF4-FFF2-40B4-BE49-F238E27FC236}">
                <a16:creationId xmlns:a16="http://schemas.microsoft.com/office/drawing/2014/main" id="{2D79CC11-4C8B-4965-8B33-8DF47557247D}"/>
              </a:ext>
            </a:extLst>
          </p:cNvPr>
          <p:cNvSpPr txBox="1"/>
          <p:nvPr/>
        </p:nvSpPr>
        <p:spPr>
          <a:xfrm>
            <a:off x="652464" y="4564679"/>
            <a:ext cx="7396384" cy="58477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just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zh-CN" noProof="1"/>
              <a:t>Заключение</a:t>
            </a:r>
            <a:r>
              <a:rPr lang="en-US" altLang="zh-CN" noProof="1"/>
              <a:t>: </a:t>
            </a:r>
            <a:r>
              <a:rPr lang="ru-RU" altLang="zh-CN" noProof="1"/>
              <a:t>Надой вырос при использовании 100 г бетаина в день без значительного изменения содержания белка и лактозы. </a:t>
            </a:r>
            <a:endParaRPr lang="en-US" altLang="zh-CN" noProof="1"/>
          </a:p>
        </p:txBody>
      </p:sp>
    </p:spTree>
    <p:extLst>
      <p:ext uri="{BB962C8B-B14F-4D97-AF65-F5344CB8AC3E}">
        <p14:creationId xmlns:p14="http://schemas.microsoft.com/office/powerpoint/2010/main" val="2265438185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BE649053-C265-4C33-9027-A33543F7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2" y="466803"/>
            <a:ext cx="8639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  <a:t>Бетаин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HCl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  <a:t>повышает выработку молока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*</a:t>
            </a:r>
          </a:p>
        </p:txBody>
      </p:sp>
      <p:sp>
        <p:nvSpPr>
          <p:cNvPr id="9" name="文本框 99">
            <a:extLst>
              <a:ext uri="{FF2B5EF4-FFF2-40B4-BE49-F238E27FC236}">
                <a16:creationId xmlns:a16="http://schemas.microsoft.com/office/drawing/2014/main" id="{1861FE80-E6E2-45ED-A62D-C94394244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4" y="1241603"/>
            <a:ext cx="4703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ru-RU" altLang="zh-CN" b="1" dirty="0">
                <a:latin typeface="+mn-lt"/>
              </a:rPr>
              <a:t>Состав рациона</a:t>
            </a:r>
            <a:r>
              <a:rPr lang="en-US" altLang="zh-CN" b="1" baseline="30000" dirty="0">
                <a:latin typeface="+mn-lt"/>
              </a:rPr>
              <a:t>1</a:t>
            </a:r>
            <a:endParaRPr lang="zh-CN" altLang="en-US" b="1" baseline="30000" dirty="0">
              <a:latin typeface="+mn-lt"/>
            </a:endParaRPr>
          </a:p>
        </p:txBody>
      </p:sp>
      <p:graphicFrame>
        <p:nvGraphicFramePr>
          <p:cNvPr id="10" name="表格 -1">
            <a:extLst>
              <a:ext uri="{FF2B5EF4-FFF2-40B4-BE49-F238E27FC236}">
                <a16:creationId xmlns:a16="http://schemas.microsoft.com/office/drawing/2014/main" id="{348506CE-5A36-419F-88CC-A902CDB7A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750905"/>
              </p:ext>
            </p:extLst>
          </p:nvPr>
        </p:nvGraphicFramePr>
        <p:xfrm>
          <a:off x="366204" y="1729961"/>
          <a:ext cx="5266246" cy="2655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6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6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400" dirty="0"/>
                        <a:t>Компонент</a:t>
                      </a:r>
                      <a:endParaRPr lang="en-US" altLang="zh-CN" sz="1400" b="0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/>
                        <a:t>% </a:t>
                      </a:r>
                      <a:r>
                        <a:rPr lang="ru-RU" altLang="zh-CN" sz="1400" dirty="0"/>
                        <a:t>от СВ</a:t>
                      </a:r>
                      <a:endParaRPr lang="en-US" altLang="zh-CN" sz="1400" b="0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400" dirty="0"/>
                        <a:t>Химический анализ</a:t>
                      </a:r>
                      <a:endParaRPr lang="en-US" altLang="zh-CN" sz="1400" b="0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/>
                        <a:t>% </a:t>
                      </a:r>
                      <a:r>
                        <a:rPr lang="ru-RU" altLang="zh-CN" sz="1400" dirty="0"/>
                        <a:t>от СВ</a:t>
                      </a:r>
                      <a:endParaRPr lang="en-US" altLang="zh-CN" sz="1400" b="0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8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400" dirty="0"/>
                        <a:t>Сено</a:t>
                      </a:r>
                      <a:r>
                        <a:rPr lang="ru-RU" altLang="zh-CN" sz="1400" baseline="0" dirty="0"/>
                        <a:t> из люцерны</a:t>
                      </a:r>
                      <a:endParaRPr lang="en-US" altLang="zh-CN" sz="1400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/>
                        <a:t>65.02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400" dirty="0"/>
                        <a:t>СП,</a:t>
                      </a:r>
                      <a:r>
                        <a:rPr lang="en-US" altLang="zh-CN" sz="1400" dirty="0"/>
                        <a:t> %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/>
                        <a:t>19.51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400" dirty="0"/>
                        <a:t>Кукуруза</a:t>
                      </a:r>
                      <a:r>
                        <a:rPr lang="ru-RU" altLang="zh-CN" sz="1400" baseline="0" dirty="0"/>
                        <a:t> (пропаренные хлопья)</a:t>
                      </a:r>
                      <a:r>
                        <a:rPr lang="en-US" altLang="zh-CN" sz="1400" dirty="0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/>
                        <a:t>22.12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400" dirty="0"/>
                        <a:t>НДК</a:t>
                      </a:r>
                      <a:r>
                        <a:rPr lang="en-US" altLang="zh-CN" sz="1400" dirty="0"/>
                        <a:t>, %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/>
                        <a:t>27.13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400" dirty="0"/>
                        <a:t>Цельные</a:t>
                      </a:r>
                      <a:r>
                        <a:rPr lang="ru-RU" altLang="zh-CN" sz="1400" baseline="0" dirty="0"/>
                        <a:t> семена хлопчатника</a:t>
                      </a:r>
                      <a:endParaRPr lang="en-US" altLang="zh-CN" sz="1400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/>
                        <a:t>7.28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400" dirty="0"/>
                        <a:t>КДК</a:t>
                      </a:r>
                      <a:r>
                        <a:rPr lang="en-US" altLang="zh-CN" sz="1400" dirty="0"/>
                        <a:t>, %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/>
                        <a:t>20.48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400" dirty="0" err="1"/>
                        <a:t>Сброженное</a:t>
                      </a:r>
                      <a:r>
                        <a:rPr lang="ru-RU" altLang="zh-CN" sz="1400" baseline="0" dirty="0"/>
                        <a:t> зерно (сухое</a:t>
                      </a:r>
                      <a:r>
                        <a:rPr lang="en-US" altLang="zh-CN" sz="1400" dirty="0"/>
                        <a:t>)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/>
                        <a:t>2.58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400" dirty="0"/>
                        <a:t>Жир</a:t>
                      </a:r>
                      <a:r>
                        <a:rPr lang="en-US" altLang="zh-CN" sz="1400" dirty="0"/>
                        <a:t>, %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/>
                        <a:t>4.77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3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400" dirty="0"/>
                        <a:t>Добавка</a:t>
                      </a:r>
                      <a:r>
                        <a:rPr lang="en-US" altLang="zh-CN" sz="1400" dirty="0"/>
                        <a:t> RS-1299</a:t>
                      </a:r>
                      <a:r>
                        <a:rPr lang="en-US" altLang="zh-CN" sz="1400" baseline="30000" dirty="0">
                          <a:uFillTx/>
                        </a:rPr>
                        <a:t>2</a:t>
                      </a:r>
                      <a:endParaRPr lang="en-US" altLang="zh-CN" sz="1400" baseline="30000" dirty="0">
                        <a:solidFill>
                          <a:schemeClr val="accent4"/>
                        </a:solidFill>
                        <a:uFillTx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/>
                        <a:t>2.04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400" dirty="0"/>
                        <a:t>СВ</a:t>
                      </a:r>
                      <a:r>
                        <a:rPr lang="en-US" altLang="zh-CN" sz="1400" dirty="0"/>
                        <a:t>, %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/>
                        <a:t>53.00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7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/>
                        <a:t>MAXXER</a:t>
                      </a:r>
                      <a:r>
                        <a:rPr lang="en-US" altLang="zh-CN" sz="1400" baseline="30000" dirty="0">
                          <a:uFillTx/>
                        </a:rPr>
                        <a:t>3</a:t>
                      </a:r>
                      <a:endParaRPr lang="en-US" altLang="zh-CN" sz="1400" baseline="30000" dirty="0">
                        <a:solidFill>
                          <a:schemeClr val="accent4"/>
                        </a:solidFill>
                        <a:uFillTx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/>
                        <a:t>0.96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400" dirty="0"/>
                        <a:t>ЧЭЛ</a:t>
                      </a:r>
                      <a:r>
                        <a:rPr lang="en-US" altLang="zh-CN" sz="1400" dirty="0"/>
                        <a:t> , </a:t>
                      </a:r>
                      <a:r>
                        <a:rPr lang="ru-RU" altLang="zh-CN" sz="1400" dirty="0"/>
                        <a:t>Мкал/кг</a:t>
                      </a:r>
                      <a:endParaRPr lang="en-US" altLang="zh-CN" sz="1400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/>
                        <a:t>1.74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文本框 1">
            <a:extLst>
              <a:ext uri="{FF2B5EF4-FFF2-40B4-BE49-F238E27FC236}">
                <a16:creationId xmlns:a16="http://schemas.microsoft.com/office/drawing/2014/main" id="{3B515D7A-4300-4788-B737-E1B9854101E2}"/>
              </a:ext>
            </a:extLst>
          </p:cNvPr>
          <p:cNvSpPr txBox="1"/>
          <p:nvPr/>
        </p:nvSpPr>
        <p:spPr>
          <a:xfrm>
            <a:off x="459581" y="4448205"/>
            <a:ext cx="8224837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-457200" algn="just">
              <a:defRPr/>
            </a:pPr>
            <a:r>
              <a:rPr lang="en-US" altLang="zh-CN" sz="1200" baseline="30000" noProof="1">
                <a:solidFill>
                  <a:schemeClr val="accent4"/>
                </a:solidFill>
                <a:cs typeface="Times New Roman" panose="02020603050405020304" charset="0"/>
              </a:rPr>
              <a:t>1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СВ рациона составило, в среднем, 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53%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по весу от СВ и влаги, включая добавленную воду. </a:t>
            </a:r>
          </a:p>
          <a:p>
            <a:pPr indent="-457200" algn="just">
              <a:defRPr/>
            </a:pPr>
            <a:r>
              <a:rPr lang="en-US" altLang="zh-CN" sz="1200" baseline="30000" noProof="1">
                <a:solidFill>
                  <a:schemeClr val="accent4"/>
                </a:solidFill>
                <a:cs typeface="Times New Roman" panose="02020603050405020304" charset="0"/>
              </a:rPr>
              <a:t>2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Добавка 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(Dairy Nutrition Services,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Чандлер, Аризона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)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содержала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1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14%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жира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 10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42% Ca, 4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49% P, 3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80% Mg, 0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49% S, 0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19% K, 15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83% Na, 7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52% Cl, 2029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06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мг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/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кг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Zn, 1991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82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мг/кг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Mn, 974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24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мг/кг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Fe, 583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45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мг/кг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Cu, 67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86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мг/кг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Co, 12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28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мг/кг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Se, 6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81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мг/кг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Mo, 43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68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мг/кг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I, 304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9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МЕ/г витамина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A, 30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2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МЕ/г витамина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D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и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1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0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МЕ/г витамина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E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в пересчёте на СВ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.</a:t>
            </a:r>
          </a:p>
          <a:p>
            <a:pPr indent="-457200" algn="just">
              <a:defRPr/>
            </a:pPr>
            <a:r>
              <a:rPr lang="en-US" altLang="zh-CN" sz="1200" baseline="30000" noProof="1">
                <a:solidFill>
                  <a:schemeClr val="accent4"/>
                </a:solidFill>
                <a:cs typeface="Times New Roman" panose="02020603050405020304" charset="0"/>
              </a:rPr>
              <a:t>3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Кальциевые соли пальмового масла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 (Tarome Inc., </a:t>
            </a:r>
            <a:r>
              <a:rPr lang="ru-RU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Элой, Аризона</a:t>
            </a:r>
            <a:r>
              <a:rPr lang="en-US" altLang="zh-CN" sz="1200" noProof="1">
                <a:solidFill>
                  <a:schemeClr val="dk1"/>
                </a:solidFill>
                <a:cs typeface="Times New Roman" panose="02020603050405020304" charset="0"/>
              </a:rPr>
              <a:t>).</a:t>
            </a:r>
          </a:p>
        </p:txBody>
      </p:sp>
      <p:sp>
        <p:nvSpPr>
          <p:cNvPr id="17" name="文本框 2">
            <a:extLst>
              <a:ext uri="{FF2B5EF4-FFF2-40B4-BE49-F238E27FC236}">
                <a16:creationId xmlns:a16="http://schemas.microsoft.com/office/drawing/2014/main" id="{A160B616-22E4-470D-B61C-71CB00B0018D}"/>
              </a:ext>
            </a:extLst>
          </p:cNvPr>
          <p:cNvSpPr txBox="1"/>
          <p:nvPr/>
        </p:nvSpPr>
        <p:spPr>
          <a:xfrm>
            <a:off x="5789147" y="1965247"/>
            <a:ext cx="3240088" cy="206210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zh-CN" sz="1600" b="1" noProof="1">
                <a:solidFill>
                  <a:schemeClr val="dk1"/>
                </a:solidFill>
                <a:cs typeface="Times New Roman" panose="02020603050405020304" charset="0"/>
              </a:rPr>
              <a:t>Структура эксперимента</a:t>
            </a:r>
            <a:r>
              <a:rPr lang="en-US" altLang="zh-CN" sz="1600" b="1" noProof="1">
                <a:solidFill>
                  <a:schemeClr val="dk1"/>
                </a:solidFill>
                <a:cs typeface="Times New Roman" panose="02020603050405020304" charset="0"/>
              </a:rPr>
              <a:t>: </a:t>
            </a:r>
          </a:p>
          <a:p>
            <a:pPr>
              <a:defRPr/>
            </a:pPr>
            <a:r>
              <a:rPr lang="ru-RU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Лактирующий голштинские коровы </a:t>
            </a:r>
            <a:r>
              <a:rPr lang="en-US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(23</a:t>
            </a:r>
            <a:r>
              <a:rPr lang="ru-RU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 шт</a:t>
            </a:r>
            <a:r>
              <a:rPr lang="en-US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) </a:t>
            </a:r>
            <a:r>
              <a:rPr lang="ru-RU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были отобраны по количству дней лактации</a:t>
            </a:r>
            <a:r>
              <a:rPr lang="en-US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 (101</a:t>
            </a:r>
            <a:r>
              <a:rPr lang="ru-RU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4±8</a:t>
            </a:r>
            <a:r>
              <a:rPr lang="ru-RU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,</a:t>
            </a:r>
            <a:r>
              <a:rPr lang="en-US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6) </a:t>
            </a:r>
            <a:r>
              <a:rPr lang="ru-RU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и случайным образом распределены на 3 группы по дозировке бетаина </a:t>
            </a:r>
            <a:r>
              <a:rPr lang="en-US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(0, 57 </a:t>
            </a:r>
            <a:r>
              <a:rPr lang="ru-RU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и</a:t>
            </a:r>
            <a:r>
              <a:rPr lang="en-US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 114 </a:t>
            </a:r>
            <a:r>
              <a:rPr lang="ru-RU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мг бетаина на 1 кг МТ</a:t>
            </a:r>
            <a:r>
              <a:rPr lang="en-US" altLang="zh-CN" sz="1600" noProof="1">
                <a:solidFill>
                  <a:schemeClr val="dk1"/>
                </a:solidFill>
                <a:cs typeface="Times New Roman" panose="02020603050405020304" charset="0"/>
              </a:rPr>
              <a:t>).</a:t>
            </a:r>
          </a:p>
        </p:txBody>
      </p:sp>
      <p:sp>
        <p:nvSpPr>
          <p:cNvPr id="18" name="文本框 3">
            <a:extLst>
              <a:ext uri="{FF2B5EF4-FFF2-40B4-BE49-F238E27FC236}">
                <a16:creationId xmlns:a16="http://schemas.microsoft.com/office/drawing/2014/main" id="{8FA3045B-E76E-41C5-A7B6-1C515416F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4" y="5663568"/>
            <a:ext cx="8393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050"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>
                <a:latin typeface="+mn-lt"/>
              </a:rPr>
              <a:t>* Hall LW, </a:t>
            </a:r>
            <a:r>
              <a:rPr lang="en-US" altLang="zh-CN" sz="1200" dirty="0" err="1">
                <a:latin typeface="+mn-lt"/>
              </a:rPr>
              <a:t>Dunshea</a:t>
            </a:r>
            <a:r>
              <a:rPr lang="en-US" altLang="zh-CN" sz="1200" dirty="0">
                <a:latin typeface="+mn-lt"/>
              </a:rPr>
              <a:t> FR, Allen JD, et al. Evaluation of dietary betaine in lactating Holstein cows subjected to heat stress[J]. J Dairy Sci. 2016, 99(12):9745-9753</a:t>
            </a:r>
          </a:p>
        </p:txBody>
      </p:sp>
    </p:spTree>
    <p:extLst>
      <p:ext uri="{BB962C8B-B14F-4D97-AF65-F5344CB8AC3E}">
        <p14:creationId xmlns:p14="http://schemas.microsoft.com/office/powerpoint/2010/main" val="1462361059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>
            <a:extLst>
              <a:ext uri="{FF2B5EF4-FFF2-40B4-BE49-F238E27FC236}">
                <a16:creationId xmlns:a16="http://schemas.microsoft.com/office/drawing/2014/main" id="{326C0D46-BDB5-476D-8CA4-7E6D5DF3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2" y="499027"/>
            <a:ext cx="8639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  <a:t>Бетаин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HCl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  <a:t>повышает выработку молока 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*</a:t>
            </a:r>
          </a:p>
        </p:txBody>
      </p:sp>
      <p:sp>
        <p:nvSpPr>
          <p:cNvPr id="12" name="文本框 3">
            <a:extLst>
              <a:ext uri="{FF2B5EF4-FFF2-40B4-BE49-F238E27FC236}">
                <a16:creationId xmlns:a16="http://schemas.microsoft.com/office/drawing/2014/main" id="{DF8E2D43-6A30-4BA6-B12C-D3EAE9CED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" y="6302970"/>
            <a:ext cx="8393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050"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>
                <a:latin typeface="+mn-lt"/>
              </a:rPr>
              <a:t>* Hall LW, </a:t>
            </a:r>
            <a:r>
              <a:rPr lang="en-US" altLang="zh-CN" sz="1200" dirty="0" err="1">
                <a:latin typeface="+mn-lt"/>
              </a:rPr>
              <a:t>Dunshea</a:t>
            </a:r>
            <a:r>
              <a:rPr lang="en-US" altLang="zh-CN" sz="1200" dirty="0">
                <a:latin typeface="+mn-lt"/>
              </a:rPr>
              <a:t> FR, Allen JD, et al. Evaluation of dietary betaine in lactating Holstein cows subjected to heat stress[J]. J Dairy Sci. 2016, 99(12):9745-9753</a:t>
            </a:r>
          </a:p>
        </p:txBody>
      </p:sp>
      <p:sp>
        <p:nvSpPr>
          <p:cNvPr id="13" name="文本框 99">
            <a:extLst>
              <a:ext uri="{FF2B5EF4-FFF2-40B4-BE49-F238E27FC236}">
                <a16:creationId xmlns:a16="http://schemas.microsoft.com/office/drawing/2014/main" id="{DA316632-3E9F-4D8A-9AC0-4541EEC57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502" y="1325397"/>
            <a:ext cx="51983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b="1" dirty="0">
                <a:latin typeface="+mn-lt"/>
              </a:rPr>
              <a:t>Выработка и качество молока </a:t>
            </a:r>
            <a:r>
              <a:rPr lang="ru-RU" altLang="zh-CN" b="1" dirty="0" err="1">
                <a:latin typeface="+mn-lt"/>
              </a:rPr>
              <a:t>лактирующих</a:t>
            </a:r>
            <a:r>
              <a:rPr lang="ru-RU" altLang="zh-CN" b="1" dirty="0">
                <a:latin typeface="+mn-lt"/>
              </a:rPr>
              <a:t> коров при различных уровнях бетаина</a:t>
            </a:r>
            <a:endParaRPr lang="zh-CN" altLang="en-US" b="1" dirty="0">
              <a:latin typeface="+mn-lt"/>
            </a:endParaRPr>
          </a:p>
        </p:txBody>
      </p:sp>
      <p:graphicFrame>
        <p:nvGraphicFramePr>
          <p:cNvPr id="14" name="表格 -1">
            <a:extLst>
              <a:ext uri="{FF2B5EF4-FFF2-40B4-BE49-F238E27FC236}">
                <a16:creationId xmlns:a16="http://schemas.microsoft.com/office/drawing/2014/main" id="{72E69816-8B9C-467F-9A69-8B6F8A769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6912"/>
              </p:ext>
            </p:extLst>
          </p:nvPr>
        </p:nvGraphicFramePr>
        <p:xfrm>
          <a:off x="1451610" y="2040303"/>
          <a:ext cx="6527164" cy="2137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5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51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800" dirty="0"/>
                        <a:t>Показатель</a:t>
                      </a:r>
                      <a:endParaRPr lang="en-US" altLang="zh-CN" sz="1800" b="0" dirty="0">
                        <a:solidFill>
                          <a:schemeClr val="dk1"/>
                        </a:solidFill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800" dirty="0">
                          <a:sym typeface="+mn-ea"/>
                        </a:rPr>
                        <a:t>Бетаин, мг на 1 кг массы тела</a:t>
                      </a:r>
                      <a:endParaRPr lang="en-US" altLang="zh-CN" sz="1800" b="0" dirty="0">
                        <a:solidFill>
                          <a:schemeClr val="dk1"/>
                        </a:solidFill>
                        <a:latin typeface="+mn-lt"/>
                        <a:sym typeface="+mn-ea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1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1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0</a:t>
                      </a:r>
                      <a:endParaRPr lang="en-US" altLang="zh-CN" sz="1800" b="0" dirty="0">
                        <a:solidFill>
                          <a:schemeClr val="dk1"/>
                        </a:solidFill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57</a:t>
                      </a:r>
                      <a:endParaRPr lang="en-US" altLang="zh-CN" sz="1800" b="0">
                        <a:solidFill>
                          <a:schemeClr val="dk1"/>
                        </a:solidFill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114</a:t>
                      </a:r>
                      <a:endParaRPr lang="en-US" altLang="zh-CN" sz="1800" b="0" dirty="0">
                        <a:solidFill>
                          <a:schemeClr val="dk1"/>
                        </a:solidFill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800" dirty="0">
                          <a:latin typeface="+mn-lt"/>
                        </a:rPr>
                        <a:t>Надой,</a:t>
                      </a:r>
                      <a:r>
                        <a:rPr lang="ru-RU" altLang="zh-CN" sz="1800" baseline="0" dirty="0">
                          <a:latin typeface="+mn-lt"/>
                        </a:rPr>
                        <a:t> кг</a:t>
                      </a:r>
                      <a:endParaRPr lang="en-US" altLang="zh-CN" sz="1800" dirty="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30.8</a:t>
                      </a:r>
                      <a:endParaRPr lang="en-US" altLang="zh-CN" sz="1800" dirty="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34.1</a:t>
                      </a:r>
                      <a:endParaRPr lang="en-US" altLang="zh-CN" sz="180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32.6</a:t>
                      </a:r>
                      <a:endParaRPr lang="en-US" altLang="zh-CN" sz="180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800" dirty="0">
                          <a:latin typeface="+mn-lt"/>
                        </a:rPr>
                        <a:t>ПСВ,</a:t>
                      </a:r>
                      <a:r>
                        <a:rPr lang="ru-RU" altLang="zh-CN" sz="1800" baseline="0" dirty="0">
                          <a:latin typeface="+mn-lt"/>
                        </a:rPr>
                        <a:t> кг</a:t>
                      </a:r>
                      <a:endParaRPr lang="en-US" altLang="zh-CN" sz="1800" dirty="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13.5</a:t>
                      </a:r>
                      <a:endParaRPr lang="en-US" altLang="zh-CN" sz="1800" dirty="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15.52</a:t>
                      </a:r>
                      <a:endParaRPr lang="en-US" altLang="zh-CN" sz="180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14.2</a:t>
                      </a:r>
                      <a:endParaRPr lang="en-US" altLang="zh-CN" sz="180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800" dirty="0"/>
                        <a:t>Белок</a:t>
                      </a:r>
                      <a:r>
                        <a:rPr lang="en-US" altLang="zh-CN" sz="1800" dirty="0"/>
                        <a:t>, %</a:t>
                      </a:r>
                      <a:endParaRPr lang="en-US" altLang="zh-CN" sz="1800" dirty="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2.6</a:t>
                      </a:r>
                      <a:endParaRPr lang="en-US" altLang="zh-CN" sz="1800" dirty="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2.8</a:t>
                      </a:r>
                      <a:endParaRPr lang="en-US" altLang="zh-CN" sz="180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2.7</a:t>
                      </a:r>
                      <a:endParaRPr lang="en-US" altLang="zh-CN" sz="180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800" dirty="0"/>
                        <a:t>Лактоза</a:t>
                      </a:r>
                      <a:r>
                        <a:rPr lang="en-US" altLang="zh-CN" sz="1800" dirty="0"/>
                        <a:t>, %</a:t>
                      </a:r>
                      <a:endParaRPr lang="en-US" altLang="zh-CN" sz="1800" dirty="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4.8</a:t>
                      </a:r>
                      <a:endParaRPr lang="en-US" altLang="zh-CN" sz="1800" dirty="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4.8</a:t>
                      </a:r>
                      <a:endParaRPr lang="en-US" altLang="zh-CN" sz="180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4.9</a:t>
                      </a:r>
                      <a:endParaRPr lang="en-US" altLang="zh-CN" sz="1800" dirty="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0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800" dirty="0"/>
                        <a:t>Молочный</a:t>
                      </a:r>
                      <a:r>
                        <a:rPr lang="ru-RU" altLang="zh-CN" sz="1800" baseline="0" dirty="0"/>
                        <a:t> жир</a:t>
                      </a:r>
                      <a:r>
                        <a:rPr lang="en-US" altLang="zh-CN" sz="1800" dirty="0"/>
                        <a:t>, %</a:t>
                      </a:r>
                      <a:endParaRPr lang="en-US" altLang="zh-CN" sz="1800" dirty="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4.7</a:t>
                      </a:r>
                      <a:endParaRPr lang="en-US" altLang="zh-CN" sz="1800" dirty="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4.1</a:t>
                      </a:r>
                      <a:endParaRPr lang="en-US" altLang="zh-CN" sz="1800" dirty="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4.3</a:t>
                      </a:r>
                      <a:endParaRPr lang="en-US" altLang="zh-CN" sz="1800" dirty="0">
                        <a:latin typeface="+mn-lt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文本框 2">
            <a:extLst>
              <a:ext uri="{FF2B5EF4-FFF2-40B4-BE49-F238E27FC236}">
                <a16:creationId xmlns:a16="http://schemas.microsoft.com/office/drawing/2014/main" id="{7F4C3E56-AEC2-43D6-9128-AD955E55EF74}"/>
              </a:ext>
            </a:extLst>
          </p:cNvPr>
          <p:cNvSpPr txBox="1"/>
          <p:nvPr/>
        </p:nvSpPr>
        <p:spPr>
          <a:xfrm>
            <a:off x="770621" y="4325636"/>
            <a:ext cx="7889141" cy="147732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zh-CN" b="1" noProof="1">
                <a:cs typeface="Times New Roman" panose="02020603050405020304" charset="0"/>
              </a:rPr>
              <a:t>Наблюдение</a:t>
            </a:r>
            <a:r>
              <a:rPr lang="en-US" altLang="zh-CN" b="1" noProof="1">
                <a:cs typeface="Times New Roman" panose="02020603050405020304" charset="0"/>
              </a:rPr>
              <a:t>: </a:t>
            </a:r>
          </a:p>
          <a:p>
            <a:pPr algn="just">
              <a:defRPr/>
            </a:pPr>
            <a:r>
              <a:rPr lang="ru-RU" altLang="zh-CN" noProof="1">
                <a:cs typeface="Times New Roman" panose="02020603050405020304" charset="0"/>
              </a:rPr>
              <a:t>Надой и содержание белка выросли при использовании бетаина по сравнению с контролем. </a:t>
            </a:r>
          </a:p>
          <a:p>
            <a:pPr algn="just">
              <a:defRPr/>
            </a:pPr>
            <a:r>
              <a:rPr lang="ru-RU" altLang="zh-CN" b="1" noProof="1">
                <a:cs typeface="Times New Roman" panose="02020603050405020304" charset="0"/>
              </a:rPr>
              <a:t>Заключение</a:t>
            </a:r>
            <a:r>
              <a:rPr lang="en-US" altLang="zh-CN" b="1" noProof="1">
                <a:cs typeface="Times New Roman" panose="02020603050405020304" charset="0"/>
              </a:rPr>
              <a:t>: </a:t>
            </a:r>
          </a:p>
          <a:p>
            <a:pPr algn="just">
              <a:defRPr/>
            </a:pPr>
            <a:r>
              <a:rPr lang="ru-RU" altLang="zh-CN" noProof="1">
                <a:cs typeface="Times New Roman" panose="02020603050405020304" charset="0"/>
              </a:rPr>
              <a:t>Бетаин повышает выработку молока</a:t>
            </a:r>
            <a:r>
              <a:rPr lang="en-US" altLang="zh-CN" noProof="1">
                <a:cs typeface="Times New Roman" panose="020206030504050203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5325137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2">
            <a:extLst>
              <a:ext uri="{FF2B5EF4-FFF2-40B4-BE49-F238E27FC236}">
                <a16:creationId xmlns:a16="http://schemas.microsoft.com/office/drawing/2014/main" id="{05EE160B-B4CB-4B41-96CD-E7EB5CDE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06" y="1198669"/>
            <a:ext cx="7772400" cy="499265"/>
          </a:xfrm>
        </p:spPr>
        <p:txBody>
          <a:bodyPr>
            <a:normAutofit/>
          </a:bodyPr>
          <a:lstStyle/>
          <a:p>
            <a:pPr algn="l"/>
            <a:r>
              <a:rPr lang="ru-RU" altLang="zh-CN" sz="2400" b="1" dirty="0">
                <a:latin typeface="Arial Nova" panose="020B0504020202020204" pitchFamily="34" charset="0"/>
                <a:cs typeface="Arial" panose="020B0604020202020204" pitchFamily="34" charset="0"/>
              </a:rPr>
              <a:t>Структура эксперимента</a:t>
            </a:r>
            <a:endParaRPr lang="zh-CN" altLang="en-US" sz="24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内容占位符 4">
            <a:extLst>
              <a:ext uri="{FF2B5EF4-FFF2-40B4-BE49-F238E27FC236}">
                <a16:creationId xmlns:a16="http://schemas.microsoft.com/office/drawing/2014/main" id="{0E15B2F1-798C-4821-91CC-4E76B199C072}"/>
              </a:ext>
            </a:extLst>
          </p:cNvPr>
          <p:cNvSpPr txBox="1">
            <a:spLocks/>
          </p:cNvSpPr>
          <p:nvPr/>
        </p:nvSpPr>
        <p:spPr>
          <a:xfrm>
            <a:off x="505618" y="1753827"/>
            <a:ext cx="8383201" cy="19782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588" indent="-5095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2062163" algn="l"/>
              </a:tabLst>
            </a:pPr>
            <a:r>
              <a:rPr lang="en-US" altLang="zh-CN" sz="1600"/>
              <a:t>5400 </a:t>
            </a:r>
            <a:r>
              <a:rPr lang="ru-RU" altLang="zh-CN" sz="1600"/>
              <a:t>коров отобраны и случайным образом разделены на 3 группы (контрольная, рацион 1, рацион 2)</a:t>
            </a:r>
          </a:p>
          <a:p>
            <a:pPr marL="509588" indent="-5095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2062163" algn="l"/>
              </a:tabLst>
            </a:pPr>
            <a:r>
              <a:rPr lang="en-US" altLang="zh-CN" sz="1600"/>
              <a:t> </a:t>
            </a:r>
            <a:r>
              <a:rPr lang="ru-RU" altLang="zh-CN" sz="1600"/>
              <a:t>Контрольная группа получала стандартный рацион на основе комбикорма</a:t>
            </a:r>
            <a:endParaRPr lang="en-US" altLang="zh-CN" sz="1600"/>
          </a:p>
          <a:p>
            <a:pPr marL="796925" indent="-2873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062163" algn="l"/>
              </a:tabLst>
            </a:pPr>
            <a:r>
              <a:rPr lang="ru-RU" altLang="zh-CN" sz="1600"/>
              <a:t>Рацион</a:t>
            </a:r>
            <a:r>
              <a:rPr lang="en-US" altLang="zh-CN" sz="1600"/>
              <a:t> 1 </a:t>
            </a:r>
            <a:r>
              <a:rPr lang="ru-RU" altLang="zh-CN" sz="1600"/>
              <a:t>включал</a:t>
            </a:r>
            <a:r>
              <a:rPr lang="en-US" altLang="zh-CN" sz="1600"/>
              <a:t> 25</a:t>
            </a:r>
            <a:r>
              <a:rPr lang="ru-RU" altLang="zh-CN" sz="1600"/>
              <a:t> г</a:t>
            </a:r>
            <a:r>
              <a:rPr lang="en-US" altLang="zh-CN" sz="1600"/>
              <a:t>/</a:t>
            </a:r>
            <a:r>
              <a:rPr lang="ru-RU" altLang="zh-CN" sz="1600"/>
              <a:t>голова</a:t>
            </a:r>
            <a:r>
              <a:rPr lang="en-US" altLang="zh-CN" sz="1600"/>
              <a:t>/</a:t>
            </a:r>
            <a:r>
              <a:rPr lang="ru-RU" altLang="zh-CN" sz="1600"/>
              <a:t>день бетаина </a:t>
            </a:r>
            <a:r>
              <a:rPr lang="en-US" altLang="zh-CN" sz="1600"/>
              <a:t>HCl </a:t>
            </a:r>
            <a:r>
              <a:rPr lang="ru-RU" altLang="zh-CN" sz="1600"/>
              <a:t>компании</a:t>
            </a:r>
            <a:r>
              <a:rPr lang="en-US" altLang="zh-CN" sz="1600"/>
              <a:t> Sunwin Biotech</a:t>
            </a:r>
          </a:p>
          <a:p>
            <a:pPr marL="796925" indent="-2873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062163" algn="l"/>
              </a:tabLst>
            </a:pPr>
            <a:r>
              <a:rPr lang="ru-RU" altLang="zh-CN" sz="1600"/>
              <a:t>Рацион</a:t>
            </a:r>
            <a:r>
              <a:rPr lang="en-US" altLang="zh-CN" sz="1600"/>
              <a:t> </a:t>
            </a:r>
            <a:r>
              <a:rPr lang="ru-RU" altLang="zh-CN" sz="1600"/>
              <a:t>2</a:t>
            </a:r>
            <a:r>
              <a:rPr lang="en-US" altLang="zh-CN" sz="1600"/>
              <a:t> </a:t>
            </a:r>
            <a:r>
              <a:rPr lang="ru-RU" altLang="zh-CN" sz="1600"/>
              <a:t>включал</a:t>
            </a:r>
            <a:r>
              <a:rPr lang="en-US" altLang="zh-CN" sz="1600"/>
              <a:t> </a:t>
            </a:r>
            <a:r>
              <a:rPr lang="ru-RU" altLang="zh-CN" sz="1600"/>
              <a:t>50 г</a:t>
            </a:r>
            <a:r>
              <a:rPr lang="en-US" altLang="zh-CN" sz="1600"/>
              <a:t>/</a:t>
            </a:r>
            <a:r>
              <a:rPr lang="ru-RU" altLang="zh-CN" sz="1600"/>
              <a:t>голова</a:t>
            </a:r>
            <a:r>
              <a:rPr lang="en-US" altLang="zh-CN" sz="1600"/>
              <a:t>/</a:t>
            </a:r>
            <a:r>
              <a:rPr lang="ru-RU" altLang="zh-CN" sz="1600"/>
              <a:t>день бетаина </a:t>
            </a:r>
            <a:r>
              <a:rPr lang="en-US" altLang="zh-CN" sz="1600"/>
              <a:t>HCl </a:t>
            </a:r>
            <a:r>
              <a:rPr lang="ru-RU" altLang="zh-CN" sz="1600"/>
              <a:t>компании</a:t>
            </a:r>
            <a:r>
              <a:rPr lang="en-US" altLang="zh-CN" sz="1600"/>
              <a:t> Sunwin Biotech</a:t>
            </a:r>
          </a:p>
          <a:p>
            <a:pPr marL="509588" indent="-5095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2062163" algn="l"/>
              </a:tabLst>
            </a:pPr>
            <a:r>
              <a:rPr lang="ru-RU" altLang="zh-CN" sz="1600"/>
              <a:t>Собирались данные по суточному потреблению корма и выработке молока</a:t>
            </a:r>
            <a:endParaRPr lang="en-US" altLang="zh-CN" sz="1600"/>
          </a:p>
          <a:p>
            <a:pPr marL="509588" indent="-5095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2062163" algn="l"/>
              </a:tabLst>
            </a:pPr>
            <a:r>
              <a:rPr lang="ru-RU" altLang="zh-CN" sz="1600"/>
              <a:t>Сараи были подобраны под количество дней производства для сравнения. </a:t>
            </a:r>
            <a:endParaRPr lang="en-US" altLang="zh-CN" sz="160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altLang="zh-CN" sz="1600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4DF0C577-8B22-4819-92ED-6B9D9A71E0C7}"/>
              </a:ext>
            </a:extLst>
          </p:cNvPr>
          <p:cNvSpPr/>
          <p:nvPr/>
        </p:nvSpPr>
        <p:spPr>
          <a:xfrm>
            <a:off x="455239" y="4477"/>
            <a:ext cx="861433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zh-CN" sz="3600" b="1" dirty="0">
                <a:solidFill>
                  <a:srgbClr val="002060"/>
                </a:solidFill>
                <a:latin typeface="Antique Olive" pitchFamily="34" charset="0"/>
              </a:rPr>
              <a:t>Коммерческое исследование </a:t>
            </a:r>
            <a:r>
              <a:rPr lang="ru-RU" altLang="zh-CN" sz="3600" b="1" dirty="0" err="1">
                <a:solidFill>
                  <a:srgbClr val="002060"/>
                </a:solidFill>
                <a:latin typeface="Antique Olive" pitchFamily="34" charset="0"/>
              </a:rPr>
              <a:t>голштинских</a:t>
            </a:r>
            <a:r>
              <a:rPr lang="ru-RU" altLang="zh-CN" sz="3600" b="1" dirty="0">
                <a:solidFill>
                  <a:srgbClr val="002060"/>
                </a:solidFill>
                <a:latin typeface="Antique Olive" pitchFamily="34" charset="0"/>
              </a:rPr>
              <a:t> коров</a:t>
            </a:r>
            <a:endParaRPr lang="en-US" altLang="zh-CN" sz="3600" b="1" dirty="0">
              <a:solidFill>
                <a:srgbClr val="002060"/>
              </a:solidFill>
              <a:latin typeface="Antique Olive" pitchFamily="34" charset="0"/>
            </a:endParaRPr>
          </a:p>
          <a:p>
            <a:pPr algn="r"/>
            <a:r>
              <a:rPr lang="en-US" altLang="zh-CN" sz="2800" b="1" dirty="0">
                <a:solidFill>
                  <a:srgbClr val="002060"/>
                </a:solidFill>
                <a:latin typeface="Antique Olive" pitchFamily="34" charset="0"/>
              </a:rPr>
              <a:t>20</a:t>
            </a:r>
            <a:r>
              <a:rPr lang="ru-RU" altLang="zh-CN" sz="2800" b="1" dirty="0">
                <a:solidFill>
                  <a:srgbClr val="002060"/>
                </a:solidFill>
                <a:latin typeface="Antique Olive" pitchFamily="34" charset="0"/>
              </a:rPr>
              <a:t> апреля</a:t>
            </a:r>
            <a:r>
              <a:rPr lang="en-US" altLang="zh-CN" sz="2800" b="1" dirty="0">
                <a:solidFill>
                  <a:srgbClr val="002060"/>
                </a:solidFill>
                <a:latin typeface="Antique Olive" pitchFamily="34" charset="0"/>
              </a:rPr>
              <a:t> – 27</a:t>
            </a:r>
            <a:r>
              <a:rPr lang="ru-RU" altLang="zh-CN" sz="2800" b="1" dirty="0">
                <a:solidFill>
                  <a:srgbClr val="002060"/>
                </a:solidFill>
                <a:latin typeface="Antique Olive" pitchFamily="34" charset="0"/>
              </a:rPr>
              <a:t> мая</a:t>
            </a:r>
            <a:r>
              <a:rPr lang="en-US" altLang="zh-CN" sz="2800" b="1" dirty="0">
                <a:solidFill>
                  <a:srgbClr val="002060"/>
                </a:solidFill>
                <a:latin typeface="Antique Olive" pitchFamily="34" charset="0"/>
              </a:rPr>
              <a:t> 2018</a:t>
            </a:r>
            <a:endParaRPr lang="en-US" altLang="zh-CN" sz="4400" b="1" dirty="0">
              <a:solidFill>
                <a:srgbClr val="002060"/>
              </a:solidFill>
              <a:latin typeface="Antique Olive" pitchFamily="34" charset="0"/>
            </a:endParaRP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59CD2689-A54B-418E-9803-016D41371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375929"/>
              </p:ext>
            </p:extLst>
          </p:nvPr>
        </p:nvGraphicFramePr>
        <p:xfrm>
          <a:off x="1212181" y="4120760"/>
          <a:ext cx="6746007" cy="1213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34">
                  <a:extLst>
                    <a:ext uri="{9D8B030D-6E8A-4147-A177-3AD203B41FA5}">
                      <a16:colId xmlns:a16="http://schemas.microsoft.com/office/drawing/2014/main" val="2951696712"/>
                    </a:ext>
                  </a:extLst>
                </a:gridCol>
                <a:gridCol w="1033483">
                  <a:extLst>
                    <a:ext uri="{9D8B030D-6E8A-4147-A177-3AD203B41FA5}">
                      <a16:colId xmlns:a16="http://schemas.microsoft.com/office/drawing/2014/main" val="2419102497"/>
                    </a:ext>
                  </a:extLst>
                </a:gridCol>
                <a:gridCol w="1679944">
                  <a:extLst>
                    <a:ext uri="{9D8B030D-6E8A-4147-A177-3AD203B41FA5}">
                      <a16:colId xmlns:a16="http://schemas.microsoft.com/office/drawing/2014/main" val="347826670"/>
                    </a:ext>
                  </a:extLst>
                </a:gridCol>
                <a:gridCol w="1626782">
                  <a:extLst>
                    <a:ext uri="{9D8B030D-6E8A-4147-A177-3AD203B41FA5}">
                      <a16:colId xmlns:a16="http://schemas.microsoft.com/office/drawing/2014/main" val="2621183267"/>
                    </a:ext>
                  </a:extLst>
                </a:gridCol>
                <a:gridCol w="1528964">
                  <a:extLst>
                    <a:ext uri="{9D8B030D-6E8A-4147-A177-3AD203B41FA5}">
                      <a16:colId xmlns:a16="http://schemas.microsoft.com/office/drawing/2014/main" val="1214831781"/>
                    </a:ext>
                  </a:extLst>
                </a:gridCol>
              </a:tblGrid>
              <a:tr h="387648"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Контроль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Рацион</a:t>
                      </a:r>
                      <a:r>
                        <a:rPr lang="en-US" sz="1600" b="0" dirty="0"/>
                        <a:t> 1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Рацион</a:t>
                      </a:r>
                      <a:r>
                        <a:rPr lang="en-US" sz="1600" b="0" dirty="0"/>
                        <a:t> 1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Рацион</a:t>
                      </a:r>
                      <a:r>
                        <a:rPr lang="en-US" sz="1600" b="0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138102"/>
                  </a:ext>
                </a:extLst>
              </a:tr>
              <a:tr h="4299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Сарай</a:t>
                      </a:r>
                      <a:r>
                        <a:rPr lang="en-US" sz="1600" dirty="0"/>
                        <a:t>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201, 202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103, 111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702079"/>
                  </a:ext>
                </a:extLst>
              </a:tr>
              <a:tr h="3961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Сарай</a:t>
                      </a:r>
                      <a:r>
                        <a:rPr lang="en-US" sz="1600" dirty="0"/>
                        <a:t>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994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500087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39A7FE30-F917-4508-B181-E497D795CB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632320"/>
              </p:ext>
            </p:extLst>
          </p:nvPr>
        </p:nvGraphicFramePr>
        <p:xfrm>
          <a:off x="323529" y="1562986"/>
          <a:ext cx="8496943" cy="404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C45031C-338B-472D-848D-EEAAC65DE8DD}"/>
              </a:ext>
            </a:extLst>
          </p:cNvPr>
          <p:cNvSpPr/>
          <p:nvPr/>
        </p:nvSpPr>
        <p:spPr>
          <a:xfrm>
            <a:off x="455240" y="4477"/>
            <a:ext cx="82598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zh-CN" sz="4000" b="1" dirty="0">
                <a:solidFill>
                  <a:srgbClr val="002060"/>
                </a:solidFill>
                <a:latin typeface="Antique Olive" pitchFamily="34" charset="0"/>
              </a:rPr>
              <a:t>Коммерческое исследование голштинских </a:t>
            </a:r>
            <a:r>
              <a:rPr lang="ru-RU" altLang="zh-CN" sz="4000" b="1" dirty="0" err="1">
                <a:solidFill>
                  <a:srgbClr val="002060"/>
                </a:solidFill>
                <a:latin typeface="Antique Olive" pitchFamily="34" charset="0"/>
              </a:rPr>
              <a:t>коров</a:t>
            </a:r>
            <a:endParaRPr lang="en-US" altLang="zh-CN" sz="4000" b="1" dirty="0">
              <a:solidFill>
                <a:srgbClr val="002060"/>
              </a:solidFill>
              <a:latin typeface="Antique Olive" pitchFamily="34" charset="0"/>
            </a:endParaRPr>
          </a:p>
          <a:p>
            <a:pPr algn="r"/>
            <a:r>
              <a:rPr lang="en-US" altLang="zh-CN" sz="3200" b="1" dirty="0">
                <a:solidFill>
                  <a:srgbClr val="002060"/>
                </a:solidFill>
                <a:latin typeface="Antique Olive" pitchFamily="34" charset="0"/>
              </a:rPr>
              <a:t>20</a:t>
            </a:r>
            <a:r>
              <a:rPr lang="ru-RU" altLang="zh-CN" sz="3200" b="1" dirty="0">
                <a:solidFill>
                  <a:srgbClr val="002060"/>
                </a:solidFill>
                <a:latin typeface="Antique Olive" pitchFamily="34" charset="0"/>
              </a:rPr>
              <a:t> апреля</a:t>
            </a:r>
            <a:r>
              <a:rPr lang="en-US" altLang="zh-CN" sz="3200" b="1" dirty="0">
                <a:solidFill>
                  <a:srgbClr val="002060"/>
                </a:solidFill>
                <a:latin typeface="Antique Olive" pitchFamily="34" charset="0"/>
              </a:rPr>
              <a:t> – 27</a:t>
            </a:r>
            <a:r>
              <a:rPr lang="ru-RU" altLang="zh-CN" sz="3200" b="1" dirty="0">
                <a:solidFill>
                  <a:srgbClr val="002060"/>
                </a:solidFill>
                <a:latin typeface="Antique Olive" pitchFamily="34" charset="0"/>
              </a:rPr>
              <a:t> мая</a:t>
            </a:r>
            <a:r>
              <a:rPr lang="en-US" altLang="zh-CN" sz="3200" b="1" dirty="0">
                <a:solidFill>
                  <a:srgbClr val="002060"/>
                </a:solidFill>
                <a:latin typeface="Antique Olive" pitchFamily="34" charset="0"/>
              </a:rPr>
              <a:t> 2018</a:t>
            </a:r>
            <a:r>
              <a:rPr lang="ru-RU" altLang="zh-CN" sz="3200" b="1" dirty="0">
                <a:solidFill>
                  <a:srgbClr val="002060"/>
                </a:solidFill>
                <a:latin typeface="Antique Olive" pitchFamily="34" charset="0"/>
              </a:rPr>
              <a:t> г.</a:t>
            </a:r>
            <a:endParaRPr lang="en-US" altLang="zh-CN" sz="4800" b="1" dirty="0">
              <a:solidFill>
                <a:srgbClr val="002060"/>
              </a:solidFill>
              <a:latin typeface="Antique Olive" pitchFamily="34" charset="0"/>
            </a:endParaRPr>
          </a:p>
          <a:p>
            <a:pPr algn="r"/>
            <a:endParaRPr lang="en-US" altLang="zh-CN" sz="4400" b="1" dirty="0">
              <a:solidFill>
                <a:srgbClr val="002060"/>
              </a:solidFill>
              <a:latin typeface="Antique Oliv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03926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7B1EE925-C3FD-4E0A-8D0B-8286CEACE74A}"/>
              </a:ext>
            </a:extLst>
          </p:cNvPr>
          <p:cNvSpPr/>
          <p:nvPr/>
        </p:nvSpPr>
        <p:spPr>
          <a:xfrm>
            <a:off x="455240" y="4477"/>
            <a:ext cx="82598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zh-CN" sz="3600" b="1" dirty="0">
                <a:solidFill>
                  <a:srgbClr val="002060"/>
                </a:solidFill>
                <a:latin typeface="Antique Olive" pitchFamily="34" charset="0"/>
              </a:rPr>
              <a:t>Коммерческое исследование </a:t>
            </a:r>
            <a:r>
              <a:rPr lang="ru-RU" altLang="zh-CN" sz="3600" b="1" dirty="0" err="1">
                <a:solidFill>
                  <a:srgbClr val="002060"/>
                </a:solidFill>
                <a:latin typeface="Antique Olive" pitchFamily="34" charset="0"/>
              </a:rPr>
              <a:t>голштинских</a:t>
            </a:r>
            <a:r>
              <a:rPr lang="ru-RU" altLang="zh-CN" sz="3600" b="1" dirty="0">
                <a:solidFill>
                  <a:srgbClr val="002060"/>
                </a:solidFill>
                <a:latin typeface="Antique Olive" pitchFamily="34" charset="0"/>
              </a:rPr>
              <a:t> коров</a:t>
            </a:r>
            <a:endParaRPr lang="en-US" altLang="zh-CN" sz="3600" b="1" dirty="0">
              <a:solidFill>
                <a:srgbClr val="002060"/>
              </a:solidFill>
              <a:latin typeface="Antique Olive" pitchFamily="34" charset="0"/>
            </a:endParaRPr>
          </a:p>
          <a:p>
            <a:pPr algn="r"/>
            <a:r>
              <a:rPr lang="en-US" altLang="zh-CN" sz="3200" b="1" dirty="0">
                <a:solidFill>
                  <a:srgbClr val="002060"/>
                </a:solidFill>
                <a:latin typeface="Antique Olive" pitchFamily="34" charset="0"/>
              </a:rPr>
              <a:t>20</a:t>
            </a:r>
            <a:r>
              <a:rPr lang="ru-RU" altLang="zh-CN" sz="3200" b="1" dirty="0">
                <a:solidFill>
                  <a:srgbClr val="002060"/>
                </a:solidFill>
                <a:latin typeface="Antique Olive" pitchFamily="34" charset="0"/>
              </a:rPr>
              <a:t> апреля</a:t>
            </a:r>
            <a:r>
              <a:rPr lang="en-US" altLang="zh-CN" sz="3200" b="1" dirty="0">
                <a:solidFill>
                  <a:srgbClr val="002060"/>
                </a:solidFill>
                <a:latin typeface="Antique Olive" pitchFamily="34" charset="0"/>
              </a:rPr>
              <a:t> – 27</a:t>
            </a:r>
            <a:r>
              <a:rPr lang="ru-RU" altLang="zh-CN" sz="3200" b="1" dirty="0">
                <a:solidFill>
                  <a:srgbClr val="002060"/>
                </a:solidFill>
                <a:latin typeface="Antique Olive" pitchFamily="34" charset="0"/>
              </a:rPr>
              <a:t> мая</a:t>
            </a:r>
            <a:r>
              <a:rPr lang="en-US" altLang="zh-CN" sz="3200" b="1" dirty="0">
                <a:solidFill>
                  <a:srgbClr val="002060"/>
                </a:solidFill>
                <a:latin typeface="Antique Olive" pitchFamily="34" charset="0"/>
              </a:rPr>
              <a:t> 2018</a:t>
            </a:r>
            <a:r>
              <a:rPr lang="ru-RU" altLang="zh-CN" sz="3200" b="1" dirty="0">
                <a:solidFill>
                  <a:srgbClr val="002060"/>
                </a:solidFill>
                <a:latin typeface="Antique Olive" pitchFamily="34" charset="0"/>
              </a:rPr>
              <a:t> г.</a:t>
            </a:r>
            <a:endParaRPr lang="en-US" altLang="zh-CN" sz="4800" b="1" dirty="0">
              <a:solidFill>
                <a:srgbClr val="002060"/>
              </a:solidFill>
              <a:latin typeface="Antique Olive" pitchFamily="34" charset="0"/>
            </a:endParaRPr>
          </a:p>
        </p:txBody>
      </p:sp>
      <p:graphicFrame>
        <p:nvGraphicFramePr>
          <p:cNvPr id="6" name="Table 1">
            <a:extLst>
              <a:ext uri="{FF2B5EF4-FFF2-40B4-BE49-F238E27FC236}">
                <a16:creationId xmlns:a16="http://schemas.microsoft.com/office/drawing/2014/main" id="{A12BFBB6-C1DF-410C-82B7-75734CE51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20560"/>
              </p:ext>
            </p:extLst>
          </p:nvPr>
        </p:nvGraphicFramePr>
        <p:xfrm>
          <a:off x="777784" y="1961990"/>
          <a:ext cx="7792058" cy="2289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053">
                  <a:extLst>
                    <a:ext uri="{9D8B030D-6E8A-4147-A177-3AD203B41FA5}">
                      <a16:colId xmlns:a16="http://schemas.microsoft.com/office/drawing/2014/main" val="4121109670"/>
                    </a:ext>
                  </a:extLst>
                </a:gridCol>
                <a:gridCol w="1190847">
                  <a:extLst>
                    <a:ext uri="{9D8B030D-6E8A-4147-A177-3AD203B41FA5}">
                      <a16:colId xmlns:a16="http://schemas.microsoft.com/office/drawing/2014/main" val="1718990891"/>
                    </a:ext>
                  </a:extLst>
                </a:gridCol>
                <a:gridCol w="1435395">
                  <a:extLst>
                    <a:ext uri="{9D8B030D-6E8A-4147-A177-3AD203B41FA5}">
                      <a16:colId xmlns:a16="http://schemas.microsoft.com/office/drawing/2014/main" val="1078772347"/>
                    </a:ext>
                  </a:extLst>
                </a:gridCol>
                <a:gridCol w="1424763">
                  <a:extLst>
                    <a:ext uri="{9D8B030D-6E8A-4147-A177-3AD203B41FA5}">
                      <a16:colId xmlns:a16="http://schemas.microsoft.com/office/drawing/2014/main" val="2762824554"/>
                    </a:ext>
                  </a:extLst>
                </a:gridCol>
              </a:tblGrid>
              <a:tr h="434119">
                <a:tc>
                  <a:txBody>
                    <a:bodyPr/>
                    <a:lstStyle/>
                    <a:p>
                      <a:r>
                        <a:rPr lang="ru-RU" sz="1600" dirty="0"/>
                        <a:t>Показатель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Контроль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Рацион</a:t>
                      </a:r>
                      <a:r>
                        <a:rPr lang="en-US" sz="1600" dirty="0"/>
                        <a:t>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Рацион</a:t>
                      </a:r>
                      <a:r>
                        <a:rPr lang="en-US" sz="1600" dirty="0"/>
                        <a:t>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547368"/>
                  </a:ext>
                </a:extLst>
              </a:tr>
              <a:tr h="354968">
                <a:tc>
                  <a:txBody>
                    <a:bodyPr/>
                    <a:lstStyle/>
                    <a:p>
                      <a:r>
                        <a:rPr lang="ru-RU" sz="1600" dirty="0"/>
                        <a:t>Среднесуточное производство молока </a:t>
                      </a:r>
                      <a:r>
                        <a:rPr lang="en-US" sz="1600" dirty="0"/>
                        <a:t>(</a:t>
                      </a:r>
                      <a:r>
                        <a:rPr lang="ru-RU" sz="1600" dirty="0"/>
                        <a:t>кг/голова</a:t>
                      </a:r>
                      <a:r>
                        <a:rPr lang="en-US" sz="16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5341289"/>
                  </a:ext>
                </a:extLst>
              </a:tr>
              <a:tr h="321340">
                <a:tc>
                  <a:txBody>
                    <a:bodyPr/>
                    <a:lstStyle/>
                    <a:p>
                      <a:r>
                        <a:rPr lang="ru-RU" sz="1600" dirty="0"/>
                        <a:t>Среднесуточное потребление корма (кг</a:t>
                      </a:r>
                      <a:r>
                        <a:rPr lang="en-US" sz="16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21.54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48476"/>
                  </a:ext>
                </a:extLst>
              </a:tr>
              <a:tr h="361703">
                <a:tc>
                  <a:txBody>
                    <a:bodyPr/>
                    <a:lstStyle/>
                    <a:p>
                      <a:r>
                        <a:rPr lang="ru-RU" sz="1600" dirty="0"/>
                        <a:t>Среднесуточное производство молока </a:t>
                      </a:r>
                      <a:r>
                        <a:rPr lang="en-US" sz="1600" dirty="0"/>
                        <a:t>(</a:t>
                      </a:r>
                      <a:r>
                        <a:rPr lang="ru-RU" sz="1600" dirty="0"/>
                        <a:t>кг/голова</a:t>
                      </a:r>
                      <a:r>
                        <a:rPr lang="en-US" sz="16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2953891"/>
                  </a:ext>
                </a:extLst>
              </a:tr>
              <a:tr h="361703">
                <a:tc>
                  <a:txBody>
                    <a:bodyPr/>
                    <a:lstStyle/>
                    <a:p>
                      <a:r>
                        <a:rPr lang="ru-RU" sz="1600" dirty="0"/>
                        <a:t>Среднесуточное потребление корма (кг</a:t>
                      </a:r>
                      <a:r>
                        <a:rPr lang="en-US" sz="16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21.52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916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964817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CB1486D-869C-4269-AC84-E5D39D466B23}"/>
              </a:ext>
            </a:extLst>
          </p:cNvPr>
          <p:cNvSpPr txBox="1">
            <a:spLocks noChangeArrowheads="1"/>
          </p:cNvSpPr>
          <p:nvPr/>
        </p:nvSpPr>
        <p:spPr>
          <a:xfrm>
            <a:off x="432557" y="643123"/>
            <a:ext cx="8278886" cy="654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en-AU" altLang="en-US" sz="3200" dirty="0">
                <a:solidFill>
                  <a:srgbClr val="002060"/>
                </a:solidFill>
                <a:ea typeface="+mn-ea"/>
              </a:rPr>
            </a:br>
            <a:r>
              <a:rPr lang="ru-RU" altLang="en-US" sz="3200" dirty="0">
                <a:solidFill>
                  <a:srgbClr val="002060"/>
                </a:solidFill>
                <a:ea typeface="+mn-ea"/>
              </a:rPr>
              <a:t>Влияние теплового стресса на молочных </a:t>
            </a:r>
            <a:r>
              <a:rPr lang="ru-RU" altLang="en-US" sz="3200" dirty="0" err="1">
                <a:solidFill>
                  <a:srgbClr val="002060"/>
                </a:solidFill>
                <a:ea typeface="+mn-ea"/>
              </a:rPr>
              <a:t>коров</a:t>
            </a:r>
            <a:endParaRPr lang="en-US" altLang="en-US" sz="3200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AF51E31-0876-4C9D-B7DE-1057D1C55D3D}"/>
              </a:ext>
            </a:extLst>
          </p:cNvPr>
          <p:cNvSpPr txBox="1">
            <a:spLocks noChangeArrowheads="1"/>
          </p:cNvSpPr>
          <p:nvPr/>
        </p:nvSpPr>
        <p:spPr>
          <a:xfrm>
            <a:off x="696037" y="1612900"/>
            <a:ext cx="8447964" cy="40372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>
              <a:lnSpc>
                <a:spcPts val="2875"/>
              </a:lnSpc>
              <a:spcBef>
                <a:spcPct val="1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ru-RU" altLang="en-U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потребления корма</a:t>
            </a:r>
            <a:endParaRPr lang="en-AU" altLang="en-US" sz="1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lnSpc>
                <a:spcPts val="2875"/>
              </a:lnSpc>
              <a:spcBef>
                <a:spcPct val="1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ru-RU" altLang="en-U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Потребляемая энергия направлена на рассеивание тепла (учащённое дыхание), а не на производство </a:t>
            </a:r>
          </a:p>
          <a:p>
            <a:pPr marL="287338" indent="-287338">
              <a:lnSpc>
                <a:spcPts val="2875"/>
              </a:lnSpc>
              <a:spcBef>
                <a:spcPct val="1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ru-RU" altLang="en-U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Повышенная ректальная температура и учащённое дыхание</a:t>
            </a:r>
            <a:endParaRPr lang="en-AU" altLang="en-US" sz="1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lnSpc>
                <a:spcPts val="2875"/>
              </a:lnSpc>
              <a:spcBef>
                <a:spcPct val="1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ru-RU" altLang="en-U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Повышенная частота развития ацидоза, хромоты, респираторного синдрома КРС</a:t>
            </a:r>
            <a:endParaRPr lang="en-AU" altLang="en-US" sz="1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lnSpc>
                <a:spcPts val="2875"/>
              </a:lnSpc>
              <a:spcBef>
                <a:spcPct val="1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ru-RU" altLang="en-U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 веса и сниженная репродуктивная функция в связи с анэструсом;</a:t>
            </a:r>
            <a:r>
              <a:rPr lang="en-AU" altLang="en-U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↓</a:t>
            </a:r>
            <a:r>
              <a:rPr lang="ru-RU" altLang="en-U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зачатие</a:t>
            </a:r>
            <a:r>
              <a:rPr lang="en-AU" altLang="en-U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↑ </a:t>
            </a:r>
            <a:r>
              <a:rPr lang="ru-RU" altLang="en-U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 эмбрионов</a:t>
            </a:r>
            <a:r>
              <a:rPr lang="en-AU" altLang="en-U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↓</a:t>
            </a:r>
            <a:r>
              <a:rPr lang="ru-RU" altLang="en-U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 телят</a:t>
            </a:r>
            <a:r>
              <a:rPr lang="en-AU" altLang="en-U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↑ </a:t>
            </a:r>
            <a:r>
              <a:rPr lang="ru-RU" altLang="en-U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околородовые осложнения</a:t>
            </a:r>
            <a:endParaRPr lang="en-AU" altLang="en-US" sz="1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lnSpc>
                <a:spcPts val="2875"/>
              </a:lnSpc>
              <a:spcBef>
                <a:spcPct val="1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ru-RU" altLang="en-US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надоя и качества молока</a:t>
            </a:r>
            <a:r>
              <a:rPr lang="en-AU" altLang="en-US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(↓</a:t>
            </a:r>
            <a:r>
              <a:rPr lang="ru-RU" altLang="en-US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белок и жир</a:t>
            </a:r>
            <a:r>
              <a:rPr lang="en-AU" altLang="en-US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↑SCC)</a:t>
            </a:r>
            <a:endParaRPr lang="en-AU" altLang="en-US" b="1" i="1">
              <a:solidFill>
                <a:schemeClr val="tx1"/>
              </a:solidFill>
              <a:latin typeface="Antique Olive" pitchFamily="34" charset="0"/>
            </a:endParaRPr>
          </a:p>
          <a:p>
            <a:pPr>
              <a:lnSpc>
                <a:spcPts val="2875"/>
              </a:lnSpc>
              <a:spcBef>
                <a:spcPct val="10000"/>
              </a:spcBef>
              <a:spcAft>
                <a:spcPct val="20000"/>
              </a:spcAft>
              <a:buFont typeface="Wingdings" panose="05000000000000000000" pitchFamily="2" charset="2"/>
              <a:buChar char="§"/>
            </a:pPr>
            <a:endParaRPr lang="en-AU" altLang="en-US" b="1" i="1" dirty="0">
              <a:solidFill>
                <a:schemeClr val="tx1"/>
              </a:solidFill>
              <a:latin typeface="Antique Oliv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48455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27B1D0-EC54-4870-A768-ACC4B103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7" y="1006848"/>
            <a:ext cx="8918331" cy="584643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Потенциальная ценность применения бетаина </a:t>
            </a:r>
            <a:r>
              <a:rPr lang="en-US" sz="2400" dirty="0"/>
              <a:t>HCl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942E4-D55E-4346-BC7F-085E46F5CC6D}"/>
              </a:ext>
            </a:extLst>
          </p:cNvPr>
          <p:cNvSpPr/>
          <p:nvPr/>
        </p:nvSpPr>
        <p:spPr>
          <a:xfrm>
            <a:off x="455240" y="4477"/>
            <a:ext cx="825989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zh-CN" sz="2800" b="1" dirty="0">
                <a:solidFill>
                  <a:srgbClr val="002060"/>
                </a:solidFill>
                <a:latin typeface="Antique Olive" pitchFamily="34" charset="0"/>
              </a:rPr>
              <a:t>Коммерческое исследование голштинских </a:t>
            </a:r>
            <a:r>
              <a:rPr lang="ru-RU" altLang="zh-CN" sz="2800" b="1" dirty="0" err="1">
                <a:solidFill>
                  <a:srgbClr val="002060"/>
                </a:solidFill>
                <a:latin typeface="Antique Olive" pitchFamily="34" charset="0"/>
              </a:rPr>
              <a:t>коров</a:t>
            </a:r>
            <a:endParaRPr lang="en-US" altLang="zh-CN" sz="2800" b="1" dirty="0">
              <a:solidFill>
                <a:srgbClr val="002060"/>
              </a:solidFill>
              <a:latin typeface="Antique Olive" pitchFamily="34" charset="0"/>
            </a:endParaRPr>
          </a:p>
          <a:p>
            <a:pPr algn="r"/>
            <a:r>
              <a:rPr lang="en-US" altLang="zh-CN" sz="2400" b="1" dirty="0">
                <a:solidFill>
                  <a:srgbClr val="002060"/>
                </a:solidFill>
                <a:latin typeface="Antique Olive" pitchFamily="34" charset="0"/>
              </a:rPr>
              <a:t>20</a:t>
            </a:r>
            <a:r>
              <a:rPr lang="ru-RU" altLang="zh-CN" sz="2400" b="1" dirty="0">
                <a:solidFill>
                  <a:srgbClr val="002060"/>
                </a:solidFill>
                <a:latin typeface="Antique Olive" pitchFamily="34" charset="0"/>
              </a:rPr>
              <a:t> апреля</a:t>
            </a:r>
            <a:r>
              <a:rPr lang="en-US" altLang="zh-CN" sz="2400" b="1" dirty="0">
                <a:solidFill>
                  <a:srgbClr val="002060"/>
                </a:solidFill>
                <a:latin typeface="Antique Olive" pitchFamily="34" charset="0"/>
              </a:rPr>
              <a:t> – 27</a:t>
            </a:r>
            <a:r>
              <a:rPr lang="ru-RU" altLang="zh-CN" sz="2400" b="1" dirty="0">
                <a:solidFill>
                  <a:srgbClr val="002060"/>
                </a:solidFill>
                <a:latin typeface="Antique Olive" pitchFamily="34" charset="0"/>
              </a:rPr>
              <a:t> мая</a:t>
            </a:r>
            <a:r>
              <a:rPr lang="en-US" altLang="zh-CN" sz="2400" b="1" dirty="0">
                <a:solidFill>
                  <a:srgbClr val="002060"/>
                </a:solidFill>
                <a:latin typeface="Antique Olive" pitchFamily="34" charset="0"/>
              </a:rPr>
              <a:t> 2018</a:t>
            </a:r>
            <a:r>
              <a:rPr lang="ru-RU" altLang="zh-CN" sz="2400" b="1" dirty="0">
                <a:solidFill>
                  <a:srgbClr val="002060"/>
                </a:solidFill>
                <a:latin typeface="Antique Olive" pitchFamily="34" charset="0"/>
              </a:rPr>
              <a:t> г.</a:t>
            </a:r>
            <a:endParaRPr lang="en-US" altLang="zh-CN" sz="6000" b="1" dirty="0">
              <a:solidFill>
                <a:srgbClr val="002060"/>
              </a:solidFill>
              <a:latin typeface="Antique Olive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48F0784-AF71-4546-A720-70A66766EF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171363"/>
              </p:ext>
            </p:extLst>
          </p:nvPr>
        </p:nvGraphicFramePr>
        <p:xfrm>
          <a:off x="47625" y="1592263"/>
          <a:ext cx="10094913" cy="431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Worksheet" r:id="rId3" imgW="12123243" imgH="4732020" progId="Excel.Sheet.12">
                  <p:embed/>
                </p:oleObj>
              </mc:Choice>
              <mc:Fallback>
                <p:oleObj name="Worksheet" r:id="rId3" imgW="12123243" imgH="473202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48F0784-AF71-4546-A720-70A66766EF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" y="1592263"/>
                        <a:ext cx="10094913" cy="431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4DB551-80BB-4ED4-A4E7-FE5083EA412A}"/>
              </a:ext>
            </a:extLst>
          </p:cNvPr>
          <p:cNvCxnSpPr>
            <a:cxnSpLocks/>
          </p:cNvCxnSpPr>
          <p:nvPr/>
        </p:nvCxnSpPr>
        <p:spPr>
          <a:xfrm flipH="1">
            <a:off x="4878898" y="3518283"/>
            <a:ext cx="1088299" cy="711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6A2BE3-F4FA-4379-86E4-2B4FBCDE5769}"/>
              </a:ext>
            </a:extLst>
          </p:cNvPr>
          <p:cNvCxnSpPr>
            <a:cxnSpLocks/>
          </p:cNvCxnSpPr>
          <p:nvPr/>
        </p:nvCxnSpPr>
        <p:spPr>
          <a:xfrm flipH="1">
            <a:off x="4775202" y="3517511"/>
            <a:ext cx="4613895" cy="795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7D45E8-1B06-4263-9B1B-DF9F265ADCB1}"/>
              </a:ext>
            </a:extLst>
          </p:cNvPr>
          <p:cNvCxnSpPr>
            <a:cxnSpLocks/>
          </p:cNvCxnSpPr>
          <p:nvPr/>
        </p:nvCxnSpPr>
        <p:spPr>
          <a:xfrm flipH="1">
            <a:off x="3749964" y="3675301"/>
            <a:ext cx="5639133" cy="47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6CF0D6-96F3-46CE-925F-60D8A7EEA25B}"/>
              </a:ext>
            </a:extLst>
          </p:cNvPr>
          <p:cNvCxnSpPr>
            <a:cxnSpLocks/>
          </p:cNvCxnSpPr>
          <p:nvPr/>
        </p:nvCxnSpPr>
        <p:spPr>
          <a:xfrm flipH="1">
            <a:off x="3749964" y="3676073"/>
            <a:ext cx="2132362" cy="62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98BD8E-D8BB-4B56-B888-580588C71FBA}"/>
              </a:ext>
            </a:extLst>
          </p:cNvPr>
          <p:cNvSpPr txBox="1"/>
          <p:nvPr/>
        </p:nvSpPr>
        <p:spPr>
          <a:xfrm>
            <a:off x="531598" y="5774340"/>
            <a:ext cx="7825002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/>
              <a:t>Нажмите на таблицу, чтобы использовать калькулятор. Введите данные по вашему рынку в </a:t>
            </a:r>
            <a:r>
              <a:rPr lang="ru-RU" sz="1600" b="1" dirty="0"/>
              <a:t>жёлтые</a:t>
            </a:r>
            <a:r>
              <a:rPr lang="ru-RU" sz="1600" dirty="0"/>
              <a:t> ячейки (рынок, валюта, стоимость бетаина </a:t>
            </a:r>
            <a:r>
              <a:rPr lang="en-US" sz="1600" dirty="0"/>
              <a:t>HCl, </a:t>
            </a:r>
            <a:r>
              <a:rPr lang="ru-RU" sz="1600" dirty="0"/>
              <a:t>корма, молока и размер предприятия), чтобы рассчитать доход на инвестиции и дополнительную прибыль в год для вашего предприятия.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2186685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EB7B6B2-5A90-4003-877D-025B7D7DF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13" y="618835"/>
            <a:ext cx="7772400" cy="62973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</a:rPr>
              <a:t>     </a:t>
            </a:r>
            <a:r>
              <a:rPr lang="ru-RU" b="1" dirty="0">
                <a:solidFill>
                  <a:srgbClr val="002060"/>
                </a:solidFill>
              </a:rPr>
              <a:t>Сводка по применению в кормлении молочного скота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231C4B5-78DF-4831-8581-AFDB61719825}"/>
              </a:ext>
            </a:extLst>
          </p:cNvPr>
          <p:cNvSpPr txBox="1">
            <a:spLocks noChangeArrowheads="1"/>
          </p:cNvSpPr>
          <p:nvPr/>
        </p:nvSpPr>
        <p:spPr>
          <a:xfrm>
            <a:off x="719138" y="1553371"/>
            <a:ext cx="7448550" cy="353218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404813">
              <a:buFont typeface="Wingdings" panose="05000000000000000000" pitchFamily="2" charset="2"/>
              <a:buChar char="Ø"/>
            </a:pPr>
            <a:r>
              <a:rPr lang="ru-RU" altLang="en-US" sz="2800">
                <a:latin typeface="Antique Olive" pitchFamily="34" charset="0"/>
              </a:rPr>
              <a:t>Рекомендованная дозировка</a:t>
            </a:r>
            <a:r>
              <a:rPr lang="en-US" altLang="en-US" sz="2800">
                <a:latin typeface="Antique Olive" pitchFamily="34" charset="0"/>
              </a:rPr>
              <a:t>:</a:t>
            </a:r>
          </a:p>
          <a:p>
            <a:pPr marL="587693" lvl="2" indent="-404813">
              <a:buFont typeface="Wingdings" panose="05000000000000000000" pitchFamily="2" charset="2"/>
              <a:buChar char="Ø"/>
            </a:pPr>
            <a:r>
              <a:rPr lang="en-US" altLang="en-US" sz="2000">
                <a:latin typeface="Antique Olive" pitchFamily="34" charset="0"/>
              </a:rPr>
              <a:t>25 </a:t>
            </a:r>
            <a:r>
              <a:rPr lang="ru-RU" altLang="en-US" sz="2000">
                <a:latin typeface="Antique Olive" pitchFamily="34" charset="0"/>
              </a:rPr>
              <a:t>грамм бетаина </a:t>
            </a:r>
            <a:r>
              <a:rPr lang="en-US" altLang="en-US" sz="2000">
                <a:latin typeface="Antique Olive" pitchFamily="34" charset="0"/>
              </a:rPr>
              <a:t>HCl </a:t>
            </a:r>
            <a:r>
              <a:rPr lang="ru-RU" altLang="en-US" sz="2000">
                <a:latin typeface="Antique Olive" pitchFamily="34" charset="0"/>
              </a:rPr>
              <a:t>на голову в день в составе корма или воды</a:t>
            </a:r>
            <a:endParaRPr lang="en-US" altLang="en-US" sz="2000">
              <a:latin typeface="Antique Olive" pitchFamily="34" charset="0"/>
            </a:endParaRPr>
          </a:p>
          <a:p>
            <a:pPr marL="404813" indent="-404813">
              <a:buFont typeface="Wingdings" panose="05000000000000000000" pitchFamily="2" charset="2"/>
              <a:buChar char="Ø"/>
            </a:pPr>
            <a:r>
              <a:rPr lang="ru-RU" altLang="en-US" sz="2800">
                <a:latin typeface="Antique Olive" pitchFamily="34" charset="0"/>
              </a:rPr>
              <a:t>Ожидаемые преимущества</a:t>
            </a:r>
            <a:r>
              <a:rPr lang="en-US" altLang="en-US" sz="2800">
                <a:latin typeface="Antique Olive" pitchFamily="34" charset="0"/>
              </a:rPr>
              <a:t>:</a:t>
            </a:r>
          </a:p>
          <a:p>
            <a:pPr marL="587693" lvl="2" indent="-404813">
              <a:buFont typeface="Wingdings" panose="05000000000000000000" pitchFamily="2" charset="2"/>
              <a:buChar char="Ø"/>
            </a:pPr>
            <a:r>
              <a:rPr lang="ru-RU" altLang="en-US" sz="2000">
                <a:latin typeface="Antique Olive" pitchFamily="34" charset="0"/>
              </a:rPr>
              <a:t>Больше молока в день</a:t>
            </a:r>
            <a:endParaRPr lang="en-US" altLang="en-US" sz="2000">
              <a:latin typeface="Antique Olive" pitchFamily="34" charset="0"/>
            </a:endParaRPr>
          </a:p>
          <a:p>
            <a:pPr marL="587693" lvl="2" indent="-404813">
              <a:buFont typeface="Wingdings" panose="05000000000000000000" pitchFamily="2" charset="2"/>
              <a:buChar char="Ø"/>
            </a:pPr>
            <a:r>
              <a:rPr lang="ru-RU" altLang="en-US" sz="2000">
                <a:latin typeface="Antique Olive" pitchFamily="34" charset="0"/>
              </a:rPr>
              <a:t>Рост эффективности корма при нормальных условиях </a:t>
            </a:r>
            <a:endParaRPr lang="en-US" altLang="en-US" sz="2000">
              <a:latin typeface="Antique Olive" pitchFamily="34" charset="0"/>
            </a:endParaRPr>
          </a:p>
          <a:p>
            <a:pPr marL="587693" lvl="2" indent="-404813">
              <a:buFont typeface="Wingdings" panose="05000000000000000000" pitchFamily="2" charset="2"/>
              <a:buChar char="Ø"/>
            </a:pPr>
            <a:r>
              <a:rPr lang="ru-RU" altLang="en-US" sz="2000">
                <a:latin typeface="Antique Olive" pitchFamily="34" charset="0"/>
              </a:rPr>
              <a:t>При тепловом стрессе</a:t>
            </a:r>
            <a:endParaRPr lang="en-US" altLang="en-US" sz="2000">
              <a:latin typeface="Antique Olive" pitchFamily="34" charset="0"/>
            </a:endParaRPr>
          </a:p>
          <a:p>
            <a:pPr marL="770573" lvl="3" indent="-404813">
              <a:buFont typeface="Wingdings" panose="05000000000000000000" pitchFamily="2" charset="2"/>
              <a:buChar char="§"/>
            </a:pPr>
            <a:r>
              <a:rPr lang="ru-RU" altLang="en-US" sz="2000">
                <a:latin typeface="Antique Olive" pitchFamily="34" charset="0"/>
              </a:rPr>
              <a:t>Рост потребления корма</a:t>
            </a:r>
            <a:endParaRPr lang="en-US" altLang="en-US" sz="2000">
              <a:latin typeface="Antique Olive" pitchFamily="34" charset="0"/>
            </a:endParaRPr>
          </a:p>
          <a:p>
            <a:pPr marL="770573" lvl="3" indent="-404813">
              <a:buFont typeface="Wingdings" panose="05000000000000000000" pitchFamily="2" charset="2"/>
              <a:buChar char="§"/>
            </a:pPr>
            <a:r>
              <a:rPr lang="ru-RU" altLang="en-US" sz="2000">
                <a:latin typeface="Antique Olive" pitchFamily="34" charset="0"/>
              </a:rPr>
              <a:t>Снижение температуры тела</a:t>
            </a:r>
            <a:endParaRPr lang="en-US" altLang="en-US" sz="2000">
              <a:latin typeface="Antique Olive" pitchFamily="34" charset="0"/>
            </a:endParaRPr>
          </a:p>
          <a:p>
            <a:pPr marL="770573" lvl="3" indent="-404813">
              <a:buFont typeface="Wingdings" panose="05000000000000000000" pitchFamily="2" charset="2"/>
              <a:buChar char="§"/>
            </a:pPr>
            <a:r>
              <a:rPr lang="ru-RU" altLang="en-US" sz="2000">
                <a:latin typeface="Antique Olive" pitchFamily="34" charset="0"/>
              </a:rPr>
              <a:t>Снижение частоты дыхания</a:t>
            </a:r>
            <a:endParaRPr lang="en-US" altLang="en-US" sz="2000" dirty="0">
              <a:latin typeface="Antique Oliv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91893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FE13ED09-E26F-40E5-A084-57301FE04712}"/>
              </a:ext>
            </a:extLst>
          </p:cNvPr>
          <p:cNvSpPr txBox="1">
            <a:spLocks noChangeArrowheads="1"/>
          </p:cNvSpPr>
          <p:nvPr/>
        </p:nvSpPr>
        <p:spPr>
          <a:xfrm>
            <a:off x="276447" y="614398"/>
            <a:ext cx="8218967" cy="61118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en-US" sz="3200">
                <a:solidFill>
                  <a:schemeClr val="tx1"/>
                </a:solidFill>
              </a:rPr>
              <a:t>Факторы предрасположенности коровы к тепловому стрессу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91ED966-2244-44B2-8A84-FCF681D3D143}"/>
              </a:ext>
            </a:extLst>
          </p:cNvPr>
          <p:cNvSpPr txBox="1">
            <a:spLocks noChangeArrowheads="1"/>
          </p:cNvSpPr>
          <p:nvPr/>
        </p:nvSpPr>
        <p:spPr>
          <a:xfrm>
            <a:off x="150125" y="1625600"/>
            <a:ext cx="8993875" cy="4679666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404813"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Порода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 – </a:t>
            </a:r>
            <a:r>
              <a:rPr lang="en-AU" altLang="en-US" i="1">
                <a:solidFill>
                  <a:schemeClr val="tx1"/>
                </a:solidFill>
                <a:latin typeface="Antique Olive" pitchFamily="34" charset="0"/>
              </a:rPr>
              <a:t>Bos indicus 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vs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.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 </a:t>
            </a:r>
            <a:r>
              <a:rPr lang="en-AU" altLang="en-US" i="1">
                <a:solidFill>
                  <a:schemeClr val="tx1"/>
                </a:solidFill>
                <a:latin typeface="Antique Olive" pitchFamily="34" charset="0"/>
              </a:rPr>
              <a:t>Bos taurus 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(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Джерсейская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/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Гернзейская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/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Айрширская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/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Фризская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)</a:t>
            </a:r>
          </a:p>
          <a:p>
            <a:pPr marL="404813" indent="-404813"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Тип шёрстного покрова 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– 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плоский, плотный, блестящий </a:t>
            </a:r>
            <a:r>
              <a:rPr lang="en-US" altLang="en-US">
                <a:solidFill>
                  <a:schemeClr val="tx1"/>
                </a:solidFill>
                <a:latin typeface="Antique Olive" pitchFamily="34" charset="0"/>
              </a:rPr>
              <a:t>vs. 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шерстяной 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 - 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тёмный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 vs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.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 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светлый</a:t>
            </a:r>
            <a:endParaRPr lang="en-AU" altLang="en-US">
              <a:solidFill>
                <a:schemeClr val="tx1"/>
              </a:solidFill>
              <a:latin typeface="Antique Olive" pitchFamily="34" charset="0"/>
            </a:endParaRPr>
          </a:p>
          <a:p>
            <a:pPr marL="404813" indent="-404813"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Возраст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 – 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старые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 &gt; 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молодые</a:t>
            </a:r>
            <a:endParaRPr lang="en-AU" altLang="en-US">
              <a:solidFill>
                <a:schemeClr val="tx1"/>
              </a:solidFill>
              <a:latin typeface="Antique Olive" pitchFamily="34" charset="0"/>
            </a:endParaRPr>
          </a:p>
          <a:p>
            <a:pPr marL="404813" indent="-404813"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Масса тела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 – 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крупные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 &gt; 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мелкие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 (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площадь поверхности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/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масса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)</a:t>
            </a:r>
          </a:p>
          <a:p>
            <a:pPr marL="404813" indent="-404813"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Климатические факторы 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– 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частота, длительность, интенсивность периодов сильной жары </a:t>
            </a:r>
          </a:p>
          <a:p>
            <a:pPr marL="404813" indent="-404813"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Состав корма</a:t>
            </a:r>
            <a:endParaRPr lang="en-AU" altLang="en-US">
              <a:solidFill>
                <a:schemeClr val="tx1"/>
              </a:solidFill>
              <a:latin typeface="Antique Olive" pitchFamily="34" charset="0"/>
            </a:endParaRPr>
          </a:p>
          <a:p>
            <a:pPr marL="404813" indent="-404813">
              <a:spcBef>
                <a:spcPct val="2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Доступность тени 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– 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нагрузка источника тепла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, 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более низкий порог индекса температуры и влажности </a:t>
            </a:r>
          </a:p>
          <a:p>
            <a:pPr marL="404813" indent="-404813">
              <a:spcBef>
                <a:spcPct val="2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Уровень влажности 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– 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Индекс температуры и влажности может различаться при одной и той же температуре </a:t>
            </a:r>
          </a:p>
          <a:p>
            <a:pPr marL="404813" indent="-404813">
              <a:spcBef>
                <a:spcPct val="2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Вентиляция и увлажнение кожного покрова (испарительное охлаждение)</a:t>
            </a:r>
            <a:endParaRPr lang="en-AU" altLang="en-US">
              <a:solidFill>
                <a:schemeClr val="tx1"/>
              </a:solidFill>
              <a:latin typeface="Antique Olive" pitchFamily="34" charset="0"/>
            </a:endParaRPr>
          </a:p>
          <a:p>
            <a:pPr marL="404813" indent="-404813">
              <a:spcBef>
                <a:spcPct val="2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Фаза лактации 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– 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пиковая и ранняя фаза лактации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 &gt; 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поздняя фаза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/</a:t>
            </a: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фаза сухостоя</a:t>
            </a:r>
            <a:endParaRPr lang="en-AU" altLang="en-US">
              <a:solidFill>
                <a:schemeClr val="tx1"/>
              </a:solidFill>
              <a:latin typeface="Antique Olive" pitchFamily="34" charset="0"/>
            </a:endParaRPr>
          </a:p>
          <a:p>
            <a:pPr marL="404813" indent="-404813">
              <a:spcBef>
                <a:spcPct val="2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Интенсивность производства</a:t>
            </a:r>
            <a:endParaRPr lang="en-AU" altLang="en-US">
              <a:solidFill>
                <a:schemeClr val="tx1"/>
              </a:solidFill>
              <a:latin typeface="Antique Olive" pitchFamily="34" charset="0"/>
            </a:endParaRPr>
          </a:p>
          <a:p>
            <a:pPr>
              <a:spcBef>
                <a:spcPct val="2500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en-AU" altLang="en-US" dirty="0">
              <a:solidFill>
                <a:schemeClr val="tx1"/>
              </a:solidFill>
              <a:latin typeface="Antique Oliv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23376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A8E293C-D02F-423F-9EEC-C00D3D889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1047" y="460202"/>
            <a:ext cx="7772400" cy="531812"/>
          </a:xfrm>
        </p:spPr>
        <p:txBody>
          <a:bodyPr>
            <a:noAutofit/>
          </a:bodyPr>
          <a:lstStyle/>
          <a:p>
            <a:pPr eaLnBrk="1" hangingPunct="1"/>
            <a:br>
              <a:rPr lang="en-AU" altLang="en-US" sz="3200" dirty="0">
                <a:solidFill>
                  <a:srgbClr val="002060"/>
                </a:solidFill>
                <a:ea typeface="+mn-ea"/>
              </a:rPr>
            </a:br>
            <a:r>
              <a:rPr lang="ru-RU" altLang="en-US" sz="3200" dirty="0">
                <a:solidFill>
                  <a:srgbClr val="002060"/>
                </a:solidFill>
                <a:ea typeface="+mn-ea"/>
              </a:rPr>
              <a:t>Экономические последствия теплового стресса</a:t>
            </a:r>
            <a:endParaRPr lang="en-US" altLang="en-US" sz="3200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041256D-10C5-4264-881A-9D84E052D745}"/>
              </a:ext>
            </a:extLst>
          </p:cNvPr>
          <p:cNvSpPr txBox="1">
            <a:spLocks noChangeArrowheads="1"/>
          </p:cNvSpPr>
          <p:nvPr/>
        </p:nvSpPr>
        <p:spPr>
          <a:xfrm>
            <a:off x="873457" y="1064525"/>
            <a:ext cx="8270543" cy="500131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altLang="en-US" b="1">
                <a:solidFill>
                  <a:schemeClr val="tx1"/>
                </a:solidFill>
                <a:latin typeface="Antique Olive" pitchFamily="34" charset="0"/>
              </a:rPr>
              <a:t>Немедленные</a:t>
            </a:r>
            <a:endParaRPr lang="en-AU" altLang="en-US" b="1">
              <a:solidFill>
                <a:schemeClr val="tx1"/>
              </a:solidFill>
              <a:latin typeface="Antique Olive" pitchFamily="34" charset="0"/>
            </a:endParaRPr>
          </a:p>
          <a:p>
            <a:pPr marL="287338" indent="-287338"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Повышенная смертность</a:t>
            </a:r>
            <a:endParaRPr lang="en-AU" altLang="en-US">
              <a:solidFill>
                <a:schemeClr val="tx1"/>
              </a:solidFill>
              <a:latin typeface="Antique Olive" pitchFamily="34" charset="0"/>
            </a:endParaRPr>
          </a:p>
          <a:p>
            <a:pPr marL="287338" indent="-287338"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Низкая продуктивность</a:t>
            </a:r>
            <a:endParaRPr lang="en-AU" altLang="en-US">
              <a:solidFill>
                <a:schemeClr val="tx1"/>
              </a:solidFill>
              <a:latin typeface="Antique Olive" pitchFamily="34" charset="0"/>
            </a:endParaRPr>
          </a:p>
          <a:p>
            <a:pPr marL="287338" indent="-287338"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Нарушенный состав молока</a:t>
            </a:r>
            <a:endParaRPr lang="en-AU" altLang="en-US">
              <a:solidFill>
                <a:schemeClr val="tx1"/>
              </a:solidFill>
              <a:latin typeface="Antique Olive" pitchFamily="34" charset="0"/>
            </a:endParaRPr>
          </a:p>
          <a:p>
            <a:pPr marL="287338" indent="-287338">
              <a:buFont typeface="Wingdings" panose="05000000000000000000" pitchFamily="2" charset="2"/>
              <a:buChar char="Ø"/>
            </a:pPr>
            <a:endParaRPr lang="en-AU" altLang="en-US">
              <a:solidFill>
                <a:schemeClr val="tx1"/>
              </a:solidFill>
              <a:latin typeface="Antique Olive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ru-RU" altLang="en-US" b="1">
                <a:solidFill>
                  <a:schemeClr val="tx1"/>
                </a:solidFill>
                <a:latin typeface="Antique Olive" pitchFamily="34" charset="0"/>
              </a:rPr>
              <a:t>Затяжные</a:t>
            </a:r>
            <a:endParaRPr lang="en-AU" altLang="en-US" b="1">
              <a:solidFill>
                <a:schemeClr val="tx1"/>
              </a:solidFill>
              <a:latin typeface="Antique Olive" pitchFamily="34" charset="0"/>
            </a:endParaRPr>
          </a:p>
          <a:p>
            <a:pPr marL="287338" indent="-287338"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Недостаточная упитанность тела</a:t>
            </a:r>
            <a:endParaRPr lang="en-AU" altLang="en-US">
              <a:solidFill>
                <a:schemeClr val="tx1"/>
              </a:solidFill>
              <a:latin typeface="Antique Olive" pitchFamily="34" charset="0"/>
            </a:endParaRPr>
          </a:p>
          <a:p>
            <a:pPr marL="287338" indent="-287338"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Снижение частоты зачатия/длительный отёл</a:t>
            </a:r>
            <a:endParaRPr lang="en-AU" altLang="en-US">
              <a:solidFill>
                <a:schemeClr val="tx1"/>
              </a:solidFill>
              <a:latin typeface="Antique Olive" pitchFamily="34" charset="0"/>
            </a:endParaRPr>
          </a:p>
          <a:p>
            <a:pPr marL="287338" indent="-287338"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Повышенная частота развития мастита</a:t>
            </a:r>
            <a:endParaRPr lang="en-AU" altLang="en-US">
              <a:solidFill>
                <a:schemeClr val="tx1"/>
              </a:solidFill>
              <a:latin typeface="Antique Olive" pitchFamily="34" charset="0"/>
            </a:endParaRPr>
          </a:p>
          <a:p>
            <a:pPr marL="287338" indent="-287338"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Повышенный забой</a:t>
            </a:r>
            <a:endParaRPr lang="en-AU" altLang="en-US">
              <a:solidFill>
                <a:schemeClr val="tx1"/>
              </a:solidFill>
              <a:latin typeface="Antique Olive" pitchFamily="34" charset="0"/>
            </a:endParaRPr>
          </a:p>
          <a:p>
            <a:pPr marL="287338" indent="-287338"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Более частые околородовые осложнения</a:t>
            </a:r>
            <a:r>
              <a:rPr lang="en-AU" altLang="en-US">
                <a:solidFill>
                  <a:schemeClr val="tx1"/>
                </a:solidFill>
                <a:latin typeface="Antique Olive" pitchFamily="34" charset="0"/>
              </a:rPr>
              <a:t> </a:t>
            </a:r>
          </a:p>
          <a:p>
            <a:pPr marL="287338" indent="-287338">
              <a:buFont typeface="Wingdings" panose="05000000000000000000" pitchFamily="2" charset="2"/>
              <a:buChar char="Ø"/>
            </a:pPr>
            <a:r>
              <a:rPr lang="ru-RU" altLang="en-US">
                <a:solidFill>
                  <a:schemeClr val="tx1"/>
                </a:solidFill>
                <a:latin typeface="Antique Olive" pitchFamily="34" charset="0"/>
              </a:rPr>
              <a:t>Сниженный потенциал продуктивности при последующей лактации</a:t>
            </a:r>
            <a:endParaRPr lang="en-US" altLang="en-US" dirty="0">
              <a:solidFill>
                <a:schemeClr val="tx1"/>
              </a:solidFill>
              <a:latin typeface="Antique Oliv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14393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99">
            <a:extLst>
              <a:ext uri="{FF2B5EF4-FFF2-40B4-BE49-F238E27FC236}">
                <a16:creationId xmlns:a16="http://schemas.microsoft.com/office/drawing/2014/main" id="{A225AF3B-0791-47F8-8FD8-FE4554FC0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1514475"/>
            <a:ext cx="5705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600" b="1" dirty="0">
                <a:latin typeface="Calibri  "/>
              </a:rPr>
              <a:t>Состав рациона (% сухого вещества)</a:t>
            </a:r>
            <a:endParaRPr lang="zh-CN" altLang="en-US" sz="1600" b="1" dirty="0">
              <a:latin typeface="Calibri  "/>
            </a:endParaRPr>
          </a:p>
        </p:txBody>
      </p:sp>
      <p:graphicFrame>
        <p:nvGraphicFramePr>
          <p:cNvPr id="10" name="表格 -1">
            <a:extLst>
              <a:ext uri="{FF2B5EF4-FFF2-40B4-BE49-F238E27FC236}">
                <a16:creationId xmlns:a16="http://schemas.microsoft.com/office/drawing/2014/main" id="{07A84D4E-5B07-45FE-B67E-57849571A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334952"/>
              </p:ext>
            </p:extLst>
          </p:nvPr>
        </p:nvGraphicFramePr>
        <p:xfrm>
          <a:off x="187325" y="1967547"/>
          <a:ext cx="5788660" cy="36569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Ингредиенты</a:t>
                      </a:r>
                      <a:endParaRPr lang="en-US" altLang="zh-CN" sz="1125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Процентная доля</a:t>
                      </a:r>
                      <a:r>
                        <a:rPr lang="en-US" altLang="zh-CN" sz="1125" dirty="0"/>
                        <a:t> (%)</a:t>
                      </a:r>
                      <a:endParaRPr lang="en-US" altLang="zh-CN" sz="1125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125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Содержание</a:t>
                      </a:r>
                      <a:endParaRPr lang="en-US" altLang="zh-CN" sz="1125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Кукурузное</a:t>
                      </a:r>
                      <a:r>
                        <a:rPr lang="ru-RU" altLang="zh-CN" sz="1125" baseline="0" dirty="0"/>
                        <a:t> зерно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14.99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ОЭ</a:t>
                      </a:r>
                      <a:r>
                        <a:rPr lang="en-US" altLang="zh-CN" sz="1125" dirty="0"/>
                        <a:t> (</a:t>
                      </a:r>
                      <a:r>
                        <a:rPr lang="ru-RU" altLang="zh-CN" sz="1125" dirty="0"/>
                        <a:t>Мкал/кг</a:t>
                      </a:r>
                      <a:r>
                        <a:rPr lang="en-US" altLang="zh-CN" sz="1125" dirty="0"/>
                        <a:t>)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2.38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Пропаренные кукурузные хлопья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9.33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Сырой</a:t>
                      </a:r>
                      <a:r>
                        <a:rPr lang="ru-RU" altLang="zh-CN" sz="1125" baseline="0" dirty="0"/>
                        <a:t> протеин</a:t>
                      </a:r>
                      <a:r>
                        <a:rPr lang="en-US" altLang="zh-CN" sz="1125" dirty="0"/>
                        <a:t> (%)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16.9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Сухое </a:t>
                      </a:r>
                      <a:r>
                        <a:rPr lang="ru-RU" altLang="zh-CN" sz="1125" dirty="0" err="1"/>
                        <a:t>сброженное</a:t>
                      </a:r>
                      <a:r>
                        <a:rPr lang="ru-RU" altLang="zh-CN" sz="1125" dirty="0"/>
                        <a:t> зерно с растворимыми веществами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10.29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НДК</a:t>
                      </a:r>
                      <a:r>
                        <a:rPr lang="en-US" altLang="zh-CN" sz="1125" dirty="0"/>
                        <a:t> (%)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39.32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Соевый</a:t>
                      </a:r>
                      <a:r>
                        <a:rPr lang="ru-RU" altLang="zh-CN" sz="1125" baseline="0" dirty="0"/>
                        <a:t> шрот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4.87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КДК</a:t>
                      </a:r>
                      <a:r>
                        <a:rPr lang="en-US" altLang="zh-CN" sz="1125" dirty="0"/>
                        <a:t> (%)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26.12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5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 err="1"/>
                        <a:t>Дикальцийфосфат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0.45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Кальций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0.80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Соль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0.24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Фосфор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0.47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Известняк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0.36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Бикарбонат</a:t>
                      </a:r>
                      <a:r>
                        <a:rPr lang="ru-RU" altLang="zh-CN" sz="1125" baseline="0" dirty="0"/>
                        <a:t> натрия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0.60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Семена</a:t>
                      </a:r>
                      <a:r>
                        <a:rPr lang="ru-RU" altLang="zh-CN" sz="1125" baseline="0" dirty="0"/>
                        <a:t> хлопчатника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4.16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Пивная дробина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4.12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Кукурузный</a:t>
                      </a:r>
                      <a:r>
                        <a:rPr lang="ru-RU" altLang="zh-CN" sz="1125" baseline="0" dirty="0"/>
                        <a:t> силос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13.22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Сено</a:t>
                      </a:r>
                      <a:r>
                        <a:rPr lang="ru-RU" altLang="zh-CN" sz="1125" baseline="0" dirty="0"/>
                        <a:t> из овса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10.07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Сено</a:t>
                      </a:r>
                      <a:r>
                        <a:rPr lang="ru-RU" altLang="zh-CN" sz="1125" baseline="0" dirty="0"/>
                        <a:t> из люцерны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17.00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Витаминно-минеральный</a:t>
                      </a:r>
                      <a:r>
                        <a:rPr lang="ru-RU" altLang="zh-CN" sz="1125" baseline="0" dirty="0"/>
                        <a:t> премикс</a:t>
                      </a:r>
                      <a:r>
                        <a:rPr lang="en-US" altLang="zh-CN" sz="1125" dirty="0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0.71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125" dirty="0"/>
                        <a:t>Сухие яблочные выжимки</a:t>
                      </a: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/>
                        <a:t>3.91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25" dirty="0"/>
                        <a:t> 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125" dirty="0"/>
                    </a:p>
                  </a:txBody>
                  <a:tcPr marL="0" marR="0" marT="0" marB="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文本框 1">
            <a:extLst>
              <a:ext uri="{FF2B5EF4-FFF2-40B4-BE49-F238E27FC236}">
                <a16:creationId xmlns:a16="http://schemas.microsoft.com/office/drawing/2014/main" id="{16D4F446-3150-448F-9658-B444574BA4DD}"/>
              </a:ext>
            </a:extLst>
          </p:cNvPr>
          <p:cNvSpPr txBox="1"/>
          <p:nvPr/>
        </p:nvSpPr>
        <p:spPr>
          <a:xfrm>
            <a:off x="6176964" y="2392364"/>
            <a:ext cx="2732087" cy="113107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zh-CN" sz="1125" b="1" noProof="1">
                <a:latin typeface="Calibri  "/>
              </a:rPr>
              <a:t>Структура эксперимента</a:t>
            </a:r>
            <a:r>
              <a:rPr lang="en-US" altLang="zh-CN" sz="1125" b="1" noProof="1">
                <a:latin typeface="Calibri  "/>
              </a:rPr>
              <a:t>: </a:t>
            </a:r>
            <a:r>
              <a:rPr lang="ru-RU" altLang="zh-CN" sz="1125" noProof="1">
                <a:latin typeface="Calibri  "/>
              </a:rPr>
              <a:t>Лактирующие голштинские коровы были подвержены тепловому стрессу и получали различные дозировки бетаина (0, 15 и 20 г/день) в течение 8 недель.</a:t>
            </a:r>
            <a:endParaRPr lang="en-US" altLang="zh-CN" sz="1125" noProof="1">
              <a:latin typeface="Calibri  "/>
              <a:cs typeface="Times New Roman" panose="02020603050405020304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FF05E3A-15F8-44BD-87C2-22777DD6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651" y="419395"/>
            <a:ext cx="7772400" cy="94102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Влияние бетаина на качество молока при тепловом стрессе</a:t>
            </a:r>
            <a:r>
              <a:rPr lang="en-US" sz="3200" dirty="0">
                <a:solidFill>
                  <a:srgbClr val="002060"/>
                </a:solidFill>
              </a:rPr>
              <a:t>*</a:t>
            </a:r>
          </a:p>
        </p:txBody>
      </p:sp>
      <p:sp>
        <p:nvSpPr>
          <p:cNvPr id="13" name="文本框 2">
            <a:extLst>
              <a:ext uri="{FF2B5EF4-FFF2-40B4-BE49-F238E27FC236}">
                <a16:creationId xmlns:a16="http://schemas.microsoft.com/office/drawing/2014/main" id="{A3D0DB11-5805-4F25-9E56-5F453C1D1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9" y="5635829"/>
            <a:ext cx="8680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n-US" altLang="zh-CN" sz="900" dirty="0">
                <a:latin typeface="Calibri  "/>
              </a:rPr>
              <a:t>Zhang L, Ying SJ, An WJ, et al. Effects of dietary betaine supplementation subjected to heat stress on milk performances and physiology indices in dairy cow </a:t>
            </a:r>
          </a:p>
          <a:p>
            <a:pPr algn="just" eaLnBrk="1" hangingPunct="1"/>
            <a:r>
              <a:rPr lang="en-US" altLang="zh-CN" sz="900" dirty="0">
                <a:latin typeface="Calibri  "/>
              </a:rPr>
              <a:t>J. Genet Mol Res, 2014, 12, 13(3):7577-86.</a:t>
            </a:r>
          </a:p>
        </p:txBody>
      </p:sp>
    </p:spTree>
    <p:extLst>
      <p:ext uri="{BB962C8B-B14F-4D97-AF65-F5344CB8AC3E}">
        <p14:creationId xmlns:p14="http://schemas.microsoft.com/office/powerpoint/2010/main" val="3125874285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-2147482607" descr="图片6">
            <a:extLst>
              <a:ext uri="{FF2B5EF4-FFF2-40B4-BE49-F238E27FC236}">
                <a16:creationId xmlns:a16="http://schemas.microsoft.com/office/drawing/2014/main" id="{FF9EB231-0E53-4C57-898F-7E5CB1F0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2035674"/>
            <a:ext cx="30511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99">
            <a:extLst>
              <a:ext uri="{FF2B5EF4-FFF2-40B4-BE49-F238E27FC236}">
                <a16:creationId xmlns:a16="http://schemas.microsoft.com/office/drawing/2014/main" id="{02602FED-0989-4663-925B-3D28230FB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9" y="1277480"/>
            <a:ext cx="83502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b="1" dirty="0">
                <a:latin typeface="+mn-lt"/>
              </a:rPr>
              <a:t>Показатели лактации в результате применения бетаина в рационе молочных коров при тепловом стрессе</a:t>
            </a:r>
            <a:endParaRPr lang="zh-CN" altLang="en-US" b="1" dirty="0">
              <a:latin typeface="+mn-lt"/>
            </a:endParaRPr>
          </a:p>
        </p:txBody>
      </p:sp>
      <p:pic>
        <p:nvPicPr>
          <p:cNvPr id="14" name="图片 -2147482606" descr="图片7">
            <a:extLst>
              <a:ext uri="{FF2B5EF4-FFF2-40B4-BE49-F238E27FC236}">
                <a16:creationId xmlns:a16="http://schemas.microsoft.com/office/drawing/2014/main" id="{DE3E73A7-FF54-49E3-877E-26F9319AE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1" y="2042024"/>
            <a:ext cx="3051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-2147482605" descr="图片8">
            <a:extLst>
              <a:ext uri="{FF2B5EF4-FFF2-40B4-BE49-F238E27FC236}">
                <a16:creationId xmlns:a16="http://schemas.microsoft.com/office/drawing/2014/main" id="{BF60E3A2-0910-46F2-9A98-F931E599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3864474"/>
            <a:ext cx="30511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-2147482604" descr="图片9">
            <a:extLst>
              <a:ext uri="{FF2B5EF4-FFF2-40B4-BE49-F238E27FC236}">
                <a16:creationId xmlns:a16="http://schemas.microsoft.com/office/drawing/2014/main" id="{C5045554-5056-416A-AE67-B821AC08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1" y="3864474"/>
            <a:ext cx="30511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">
            <a:extLst>
              <a:ext uri="{FF2B5EF4-FFF2-40B4-BE49-F238E27FC236}">
                <a16:creationId xmlns:a16="http://schemas.microsoft.com/office/drawing/2014/main" id="{4EFDFC7A-D85E-42AB-B243-E834FB578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9" y="5635829"/>
            <a:ext cx="8680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n-US" altLang="zh-CN" sz="900" dirty="0"/>
              <a:t>Zhang L, Ying SJ, An WJ, et al. Effects of dietary betaine supplementation subjected to heat stress on milk performances and physiology indices in dairy cow </a:t>
            </a:r>
          </a:p>
          <a:p>
            <a:pPr algn="just" eaLnBrk="1" hangingPunct="1"/>
            <a:r>
              <a:rPr lang="en-US" altLang="zh-CN" sz="900" dirty="0"/>
              <a:t>J. Genet Mol Res, 2014, 12, 13(3):7577-86.</a:t>
            </a:r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32CF7727-D599-49E6-875A-FC4152E12459}"/>
              </a:ext>
            </a:extLst>
          </p:cNvPr>
          <p:cNvSpPr txBox="1"/>
          <p:nvPr/>
        </p:nvSpPr>
        <p:spPr>
          <a:xfrm>
            <a:off x="6454776" y="2388100"/>
            <a:ext cx="2538413" cy="101566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zh-CN" sz="1200" b="1" noProof="1"/>
              <a:t>Наблюдения</a:t>
            </a:r>
            <a:r>
              <a:rPr lang="en-US" altLang="zh-CN" sz="1200" b="1" noProof="1"/>
              <a:t>: </a:t>
            </a:r>
            <a:r>
              <a:rPr lang="ru-RU" altLang="zh-CN" sz="1200" noProof="1">
                <a:cs typeface="Times New Roman" panose="02020603050405020304" charset="0"/>
              </a:rPr>
              <a:t>Добавление бетаина в рацион повысило надой молока, содержание белка и лактозы в молоке в течение периода эксперимента </a:t>
            </a:r>
            <a:r>
              <a:rPr lang="en-US" altLang="zh-CN" sz="1200" noProof="1">
                <a:cs typeface="Times New Roman" panose="02020603050405020304" charset="0"/>
              </a:rPr>
              <a:t>(P &lt; 0</a:t>
            </a:r>
            <a:r>
              <a:rPr lang="ru-RU" altLang="zh-CN" sz="1200" noProof="1">
                <a:cs typeface="Times New Roman" panose="02020603050405020304" charset="0"/>
              </a:rPr>
              <a:t>,</a:t>
            </a:r>
            <a:r>
              <a:rPr lang="en-US" altLang="zh-CN" sz="1200" noProof="1">
                <a:cs typeface="Times New Roman" panose="02020603050405020304" charset="0"/>
              </a:rPr>
              <a:t>05).</a:t>
            </a:r>
          </a:p>
        </p:txBody>
      </p:sp>
      <p:sp>
        <p:nvSpPr>
          <p:cNvPr id="19" name="文本框 3">
            <a:extLst>
              <a:ext uri="{FF2B5EF4-FFF2-40B4-BE49-F238E27FC236}">
                <a16:creationId xmlns:a16="http://schemas.microsoft.com/office/drawing/2014/main" id="{CDD2C10D-DF96-490C-9701-F59F0DB8727A}"/>
              </a:ext>
            </a:extLst>
          </p:cNvPr>
          <p:cNvSpPr txBox="1"/>
          <p:nvPr/>
        </p:nvSpPr>
        <p:spPr>
          <a:xfrm>
            <a:off x="6454776" y="4434386"/>
            <a:ext cx="2538413" cy="64633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zh-CN" sz="1200" b="1" noProof="1"/>
              <a:t>Заключение</a:t>
            </a:r>
            <a:r>
              <a:rPr lang="en-US" altLang="zh-CN" sz="1200" b="1" noProof="1"/>
              <a:t>:</a:t>
            </a:r>
            <a:r>
              <a:rPr lang="en-US" altLang="zh-CN" sz="1200" noProof="1"/>
              <a:t> </a:t>
            </a:r>
            <a:r>
              <a:rPr lang="ru-RU" altLang="zh-CN" sz="1200" noProof="1"/>
              <a:t>Использование бетаина обеспечивает рост надоя и содержания компонентов молока. </a:t>
            </a:r>
            <a:endParaRPr lang="en-US" altLang="zh-CN" sz="1200" noProof="1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79790B01-07C9-4315-9AE6-CEAF9362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88" y="134480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ru-RU" dirty="0">
                <a:solidFill>
                  <a:srgbClr val="002060"/>
                </a:solidFill>
              </a:rPr>
              <a:t>Влияние бетаина на качество молока при тепловом стрессе </a:t>
            </a:r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92848348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8">
            <a:extLst>
              <a:ext uri="{FF2B5EF4-FFF2-40B4-BE49-F238E27FC236}">
                <a16:creationId xmlns:a16="http://schemas.microsoft.com/office/drawing/2014/main" id="{5E158B05-7049-490C-88FB-F8F1DDCD0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1199225"/>
            <a:ext cx="5924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600" b="1" dirty="0">
                <a:latin typeface="+mn-lt"/>
              </a:rPr>
              <a:t>Потребление корма и антиоксидантная способность плазмы у молочных коров при тепловом стрессе и потреблении бетаина</a:t>
            </a:r>
            <a:endParaRPr lang="zh-CN" altLang="en-US" sz="1600" b="1" dirty="0">
              <a:latin typeface="+mn-lt"/>
            </a:endParaRPr>
          </a:p>
        </p:txBody>
      </p:sp>
      <p:pic>
        <p:nvPicPr>
          <p:cNvPr id="14" name="图片 -2147482612">
            <a:extLst>
              <a:ext uri="{FF2B5EF4-FFF2-40B4-BE49-F238E27FC236}">
                <a16:creationId xmlns:a16="http://schemas.microsoft.com/office/drawing/2014/main" id="{8B201979-5286-4D4A-9562-DE495E4F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880451"/>
            <a:ext cx="270351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-2147482619">
            <a:extLst>
              <a:ext uri="{FF2B5EF4-FFF2-40B4-BE49-F238E27FC236}">
                <a16:creationId xmlns:a16="http://schemas.microsoft.com/office/drawing/2014/main" id="{3A2B57AD-4BA4-4854-B2CC-AAF288C5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880451"/>
            <a:ext cx="27051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表 4">
            <a:extLst>
              <a:ext uri="{FF2B5EF4-FFF2-40B4-BE49-F238E27FC236}">
                <a16:creationId xmlns:a16="http://schemas.microsoft.com/office/drawing/2014/main" id="{067E4B86-9449-447F-97F0-3C917E91AF2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6" y="1880451"/>
            <a:ext cx="2703513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表 5">
            <a:extLst>
              <a:ext uri="{FF2B5EF4-FFF2-40B4-BE49-F238E27FC236}">
                <a16:creationId xmlns:a16="http://schemas.microsoft.com/office/drawing/2014/main" id="{8827A471-5563-40DC-910F-7BE8B7C51A1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656862"/>
            <a:ext cx="270351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表 7">
            <a:extLst>
              <a:ext uri="{FF2B5EF4-FFF2-40B4-BE49-F238E27FC236}">
                <a16:creationId xmlns:a16="http://schemas.microsoft.com/office/drawing/2014/main" id="{867BBCBB-4810-4162-B576-942456DCA1F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56862"/>
            <a:ext cx="270351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表 6">
            <a:extLst>
              <a:ext uri="{FF2B5EF4-FFF2-40B4-BE49-F238E27FC236}">
                <a16:creationId xmlns:a16="http://schemas.microsoft.com/office/drawing/2014/main" id="{640DA9A7-BF44-4B26-B6B7-C23D3FF22EAD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656862"/>
            <a:ext cx="27051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9">
            <a:extLst>
              <a:ext uri="{FF2B5EF4-FFF2-40B4-BE49-F238E27FC236}">
                <a16:creationId xmlns:a16="http://schemas.microsoft.com/office/drawing/2014/main" id="{E0A38A26-0186-4A97-B449-FDC5EB606CA8}"/>
              </a:ext>
            </a:extLst>
          </p:cNvPr>
          <p:cNvSpPr txBox="1"/>
          <p:nvPr/>
        </p:nvSpPr>
        <p:spPr>
          <a:xfrm>
            <a:off x="357188" y="5161813"/>
            <a:ext cx="8431212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altLang="zh-CN" sz="1200" b="1" noProof="1"/>
              <a:t>Наблюдения</a:t>
            </a:r>
            <a:r>
              <a:rPr lang="en-US" altLang="zh-CN" sz="1200" b="1" noProof="1"/>
              <a:t>: </a:t>
            </a:r>
            <a:r>
              <a:rPr lang="ru-RU" altLang="zh-CN" sz="1200" noProof="1">
                <a:cs typeface="Times New Roman" panose="02020603050405020304" charset="0"/>
              </a:rPr>
              <a:t>Применение бетаина вличет на общую антиоксидантную способность, активность СОД, МДА, КФК и </a:t>
            </a:r>
            <a:r>
              <a:rPr lang="en-US" altLang="zh-CN" sz="1200" noProof="1">
                <a:cs typeface="Times New Roman" panose="02020603050405020304" charset="0"/>
              </a:rPr>
              <a:t>GSH-Px (P &lt;0</a:t>
            </a:r>
            <a:r>
              <a:rPr lang="ru-RU" altLang="zh-CN" sz="1200" noProof="1">
                <a:cs typeface="Times New Roman" panose="02020603050405020304" charset="0"/>
              </a:rPr>
              <a:t>,</a:t>
            </a:r>
            <a:r>
              <a:rPr lang="en-US" altLang="zh-CN" sz="1200" noProof="1">
                <a:cs typeface="Times New Roman" panose="02020603050405020304" charset="0"/>
              </a:rPr>
              <a:t>05).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altLang="zh-CN" sz="1200" b="1" noProof="1">
                <a:sym typeface="+mn-ea"/>
              </a:rPr>
              <a:t>Заключение</a:t>
            </a:r>
            <a:r>
              <a:rPr lang="en-US" altLang="zh-CN" sz="1200" b="1" noProof="1">
                <a:sym typeface="+mn-ea"/>
              </a:rPr>
              <a:t>:</a:t>
            </a:r>
            <a:r>
              <a:rPr lang="en-US" altLang="zh-CN" sz="1200" noProof="1">
                <a:sym typeface="+mn-ea"/>
              </a:rPr>
              <a:t> </a:t>
            </a:r>
            <a:r>
              <a:rPr lang="ru-RU" altLang="zh-CN" sz="1200" noProof="1">
                <a:sym typeface="+mn-ea"/>
              </a:rPr>
              <a:t>Применение бетаина повышает антиоксидантную способность у молочных коров.</a:t>
            </a:r>
            <a:endParaRPr lang="en-US" altLang="zh-CN" sz="1200" noProof="1">
              <a:cs typeface="Times New Roman" panose="02020603050405020304" charset="0"/>
            </a:endParaRPr>
          </a:p>
        </p:txBody>
      </p:sp>
      <p:sp>
        <p:nvSpPr>
          <p:cNvPr id="21" name="文本框 11">
            <a:extLst>
              <a:ext uri="{FF2B5EF4-FFF2-40B4-BE49-F238E27FC236}">
                <a16:creationId xmlns:a16="http://schemas.microsoft.com/office/drawing/2014/main" id="{38C12BE7-1A27-464C-8D37-F19228251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360819"/>
            <a:ext cx="8394701" cy="3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n-US" altLang="zh-CN" sz="900" dirty="0"/>
              <a:t>Zhang L, Ying SJ, An WJ, et al. Effects of dietary betaine supplementation subjected to heat stress on milk performances and physiology indices in dairy cow</a:t>
            </a:r>
          </a:p>
          <a:p>
            <a:pPr algn="just" eaLnBrk="1" hangingPunct="1"/>
            <a:r>
              <a:rPr lang="en-US" altLang="zh-CN" sz="900" dirty="0"/>
              <a:t>J. Genet Mol Res, 2014, 12, 13(3):7577-86.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81AAB45-F02F-4C57-A72C-6A568D51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722" y="135992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Влияние бетаина на антиоксидантную способность при тепловом стрессе</a:t>
            </a:r>
            <a:r>
              <a:rPr lang="en-US" sz="3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63625102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99">
            <a:extLst>
              <a:ext uri="{FF2B5EF4-FFF2-40B4-BE49-F238E27FC236}">
                <a16:creationId xmlns:a16="http://schemas.microsoft.com/office/drawing/2014/main" id="{AB62FC28-15CB-4398-8AF0-0EAC37821447}"/>
              </a:ext>
            </a:extLst>
          </p:cNvPr>
          <p:cNvSpPr txBox="1"/>
          <p:nvPr/>
        </p:nvSpPr>
        <p:spPr>
          <a:xfrm>
            <a:off x="543164" y="1006743"/>
            <a:ext cx="7983538" cy="160043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400" b="1" noProof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Структура эксперимента</a:t>
            </a:r>
            <a:r>
              <a:rPr lang="en-US" altLang="zh-CN" sz="1400" b="1" noProof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ru-RU" altLang="zh-CN" sz="1400" noProof="1">
                <a:solidFill>
                  <a:srgbClr val="000000"/>
                </a:solidFill>
                <a:latin typeface="+mn-lt"/>
                <a:ea typeface="STXihei" panose="02010600040101010101" pitchFamily="2" charset="-122"/>
                <a:cs typeface="Times New Roman" panose="02020603050405020304" pitchFamily="18" charset="0"/>
              </a:rPr>
              <a:t>Через </a:t>
            </a:r>
            <a:r>
              <a:rPr lang="en-US" altLang="zh-CN" sz="1400" noProof="1">
                <a:solidFill>
                  <a:srgbClr val="000000"/>
                </a:solidFill>
                <a:latin typeface="+mn-lt"/>
                <a:ea typeface="STXihei" panose="02010600040101010101" pitchFamily="2" charset="-122"/>
                <a:cs typeface="Times New Roman" panose="02020603050405020304" pitchFamily="18" charset="0"/>
              </a:rPr>
              <a:t>8 </a:t>
            </a:r>
            <a:r>
              <a:rPr lang="ru-RU" altLang="zh-CN" sz="1400" noProof="1">
                <a:solidFill>
                  <a:srgbClr val="000000"/>
                </a:solidFill>
                <a:latin typeface="+mn-lt"/>
                <a:ea typeface="STXihei" panose="02010600040101010101" pitchFamily="2" charset="-122"/>
                <a:cs typeface="Times New Roman" panose="02020603050405020304" pitchFamily="18" charset="0"/>
              </a:rPr>
              <a:t>дней роста в термонейтральных условиях при температуре </a:t>
            </a:r>
            <a:r>
              <a:rPr lang="en-US" altLang="zh-CN" sz="1400" noProof="1">
                <a:solidFill>
                  <a:srgbClr val="000000"/>
                </a:solidFill>
                <a:latin typeface="+mn-lt"/>
                <a:ea typeface="STXihei" panose="02010600040101010101" pitchFamily="2" charset="-122"/>
                <a:cs typeface="Times New Roman" panose="02020603050405020304" pitchFamily="18" charset="0"/>
              </a:rPr>
              <a:t>37</a:t>
            </a:r>
            <a:r>
              <a:rPr lang="en-US" altLang="zh-CN" sz="1400" noProof="1">
                <a:solidFill>
                  <a:srgbClr val="000000"/>
                </a:solidFill>
                <a:latin typeface="+mn-lt"/>
                <a:ea typeface="STXihei" panose="02010600040101010101" pitchFamily="2" charset="-122"/>
                <a:cs typeface="Times New Roman" panose="02020603050405020304" pitchFamily="18" charset="0"/>
                <a:sym typeface="+mn-ea"/>
              </a:rPr>
              <a:t> ℃</a:t>
            </a:r>
            <a:r>
              <a:rPr lang="ru-RU" altLang="zh-CN" sz="1400" noProof="1">
                <a:solidFill>
                  <a:srgbClr val="000000"/>
                </a:solidFill>
                <a:latin typeface="+mn-lt"/>
                <a:ea typeface="STXihei" panose="02010600040101010101" pitchFamily="2" charset="-122"/>
                <a:cs typeface="Times New Roman" panose="02020603050405020304" pitchFamily="18" charset="0"/>
                <a:sym typeface="+mn-ea"/>
              </a:rPr>
              <a:t> половина чашек с эпителиальными клетками коровьей молочной железы</a:t>
            </a:r>
            <a:r>
              <a:rPr lang="en-US" altLang="zh-CN" sz="1400" noProof="1">
                <a:solidFill>
                  <a:srgbClr val="000000"/>
                </a:solidFill>
                <a:latin typeface="+mn-lt"/>
                <a:ea typeface="STXihei" panose="02010600040101010101" pitchFamily="2" charset="-122"/>
                <a:cs typeface="Times New Roman" panose="02020603050405020304" pitchFamily="18" charset="0"/>
              </a:rPr>
              <a:t> (BMEC) </a:t>
            </a:r>
            <a:r>
              <a:rPr lang="ru-RU" altLang="zh-CN" sz="1400" noProof="1">
                <a:solidFill>
                  <a:srgbClr val="000000"/>
                </a:solidFill>
                <a:latin typeface="+mn-lt"/>
                <a:ea typeface="STXihei" panose="02010600040101010101" pitchFamily="2" charset="-122"/>
                <a:cs typeface="Times New Roman" panose="02020603050405020304" pitchFamily="18" charset="0"/>
              </a:rPr>
              <a:t>была перемещена в условия теплового стресса при температуре </a:t>
            </a:r>
            <a:r>
              <a:rPr lang="en-US" altLang="zh-CN" sz="1400" noProof="1">
                <a:solidFill>
                  <a:srgbClr val="000000"/>
                </a:solidFill>
                <a:latin typeface="+mn-lt"/>
                <a:ea typeface="STXihei" panose="02010600040101010101" pitchFamily="2" charset="-122"/>
                <a:cs typeface="Times New Roman" panose="02020603050405020304" pitchFamily="18" charset="0"/>
              </a:rPr>
              <a:t>42 ℃. </a:t>
            </a:r>
            <a:r>
              <a:rPr lang="ru-RU" altLang="zh-CN" sz="1400" noProof="1">
                <a:solidFill>
                  <a:srgbClr val="000000"/>
                </a:solidFill>
                <a:latin typeface="+mn-lt"/>
                <a:ea typeface="STXihei" panose="02010600040101010101" pitchFamily="2" charset="-122"/>
                <a:cs typeface="Times New Roman" panose="02020603050405020304" pitchFamily="18" charset="0"/>
              </a:rPr>
              <a:t>Клетки содержались при данной температуре непрерывно в течение 24 часов, а затем были отобраны для визуализации. </a:t>
            </a:r>
            <a:r>
              <a:rPr lang="ru-RU" altLang="zh-CN" sz="1400" dirty="0">
                <a:latin typeface="+mn-lt"/>
              </a:rPr>
              <a:t>Изображения клеток </a:t>
            </a:r>
            <a:r>
              <a:rPr lang="zh-CN" altLang="en-US" sz="1400" dirty="0">
                <a:latin typeface="+mn-lt"/>
              </a:rPr>
              <a:t>BMEC</a:t>
            </a:r>
            <a:r>
              <a:rPr lang="ru-RU" altLang="zh-CN" sz="1400" dirty="0">
                <a:latin typeface="+mn-lt"/>
              </a:rPr>
              <a:t> в коллагене через 8 часов воздействия при температуре</a:t>
            </a:r>
            <a:r>
              <a:rPr lang="zh-CN" altLang="en-US" sz="1400" dirty="0">
                <a:latin typeface="+mn-lt"/>
              </a:rPr>
              <a:t> 42 ℃</a:t>
            </a:r>
            <a:r>
              <a:rPr lang="ru-RU" altLang="zh-CN" sz="1400" dirty="0">
                <a:latin typeface="+mn-lt"/>
              </a:rPr>
              <a:t>, обработанные</a:t>
            </a:r>
            <a:r>
              <a:rPr lang="zh-CN" altLang="en-US" sz="1400" dirty="0">
                <a:latin typeface="+mn-lt"/>
              </a:rPr>
              <a:t> 0 </a:t>
            </a:r>
            <a:r>
              <a:rPr lang="ru-RU" altLang="zh-CN" sz="1400" dirty="0" err="1">
                <a:latin typeface="+mn-lt"/>
              </a:rPr>
              <a:t>мМ</a:t>
            </a:r>
            <a:r>
              <a:rPr lang="ru-RU" altLang="zh-CN" sz="1400" dirty="0">
                <a:latin typeface="+mn-lt"/>
              </a:rPr>
              <a:t> бетаина</a:t>
            </a:r>
            <a:r>
              <a:rPr lang="zh-CN" altLang="en-US" sz="1400" dirty="0">
                <a:latin typeface="+mn-lt"/>
              </a:rPr>
              <a:t> (A) </a:t>
            </a:r>
            <a:r>
              <a:rPr lang="ru-RU" altLang="zh-CN" sz="1400" dirty="0">
                <a:latin typeface="+mn-lt"/>
              </a:rPr>
              <a:t>или</a:t>
            </a:r>
            <a:r>
              <a:rPr lang="zh-CN" altLang="en-US" sz="1400" dirty="0">
                <a:latin typeface="+mn-lt"/>
              </a:rPr>
              <a:t> 25 </a:t>
            </a:r>
            <a:r>
              <a:rPr lang="ru-RU" altLang="zh-CN" sz="1400" dirty="0" err="1">
                <a:latin typeface="+mn-lt"/>
              </a:rPr>
              <a:t>мМ</a:t>
            </a:r>
            <a:r>
              <a:rPr lang="ru-RU" altLang="zh-CN" sz="1400" dirty="0">
                <a:latin typeface="+mn-lt"/>
              </a:rPr>
              <a:t> бетаина</a:t>
            </a:r>
            <a:r>
              <a:rPr lang="zh-CN" altLang="en-US" sz="1400" dirty="0">
                <a:latin typeface="+mn-lt"/>
              </a:rPr>
              <a:t> (B)</a:t>
            </a:r>
          </a:p>
        </p:txBody>
      </p:sp>
      <p:pic>
        <p:nvPicPr>
          <p:cNvPr id="13" name="图片 -2147482603">
            <a:extLst>
              <a:ext uri="{FF2B5EF4-FFF2-40B4-BE49-F238E27FC236}">
                <a16:creationId xmlns:a16="http://schemas.microsoft.com/office/drawing/2014/main" id="{50F34593-889F-4F7C-A880-D08A29BA0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91" y="2594552"/>
            <a:ext cx="24352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-2147482602">
            <a:extLst>
              <a:ext uri="{FF2B5EF4-FFF2-40B4-BE49-F238E27FC236}">
                <a16:creationId xmlns:a16="http://schemas.microsoft.com/office/drawing/2014/main" id="{F2156A1D-8245-46C2-937A-EF94543F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91" y="4137601"/>
            <a:ext cx="24352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3">
            <a:extLst>
              <a:ext uri="{FF2B5EF4-FFF2-40B4-BE49-F238E27FC236}">
                <a16:creationId xmlns:a16="http://schemas.microsoft.com/office/drawing/2014/main" id="{B38BB78B-B319-4706-A3F4-3ADDB594A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470" y="3125847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A</a:t>
            </a:r>
          </a:p>
        </p:txBody>
      </p:sp>
      <p:sp>
        <p:nvSpPr>
          <p:cNvPr id="16" name="文本框 4">
            <a:extLst>
              <a:ext uri="{FF2B5EF4-FFF2-40B4-BE49-F238E27FC236}">
                <a16:creationId xmlns:a16="http://schemas.microsoft.com/office/drawing/2014/main" id="{DCE25144-4430-4297-8D5C-370F3754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165" y="4470976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B</a:t>
            </a:r>
          </a:p>
        </p:txBody>
      </p:sp>
      <p:sp>
        <p:nvSpPr>
          <p:cNvPr id="17" name="文本框 5">
            <a:extLst>
              <a:ext uri="{FF2B5EF4-FFF2-40B4-BE49-F238E27FC236}">
                <a16:creationId xmlns:a16="http://schemas.microsoft.com/office/drawing/2014/main" id="{A3C9A048-F2EB-4EB0-9392-E7581BE1A273}"/>
              </a:ext>
            </a:extLst>
          </p:cNvPr>
          <p:cNvSpPr txBox="1"/>
          <p:nvPr/>
        </p:nvSpPr>
        <p:spPr>
          <a:xfrm>
            <a:off x="4043363" y="2732089"/>
            <a:ext cx="4519612" cy="181588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zh-CN" sz="1400" b="1" noProof="1">
                <a:cs typeface="Times New Roman" panose="02020603050405020304" charset="0"/>
              </a:rPr>
              <a:t>Наблюдения</a:t>
            </a:r>
            <a:r>
              <a:rPr lang="en-US" altLang="zh-CN" sz="1400" b="1" noProof="1">
                <a:cs typeface="Times New Roman" panose="02020603050405020304" charset="0"/>
              </a:rPr>
              <a:t>: </a:t>
            </a:r>
            <a:r>
              <a:rPr lang="en-US" altLang="zh-CN" sz="1400" noProof="1">
                <a:cs typeface="Times New Roman" panose="02020603050405020304" charset="0"/>
              </a:rPr>
              <a:t>BMEC</a:t>
            </a:r>
            <a:r>
              <a:rPr lang="ru-RU" altLang="zh-CN" sz="1400" noProof="1">
                <a:cs typeface="Times New Roman" panose="02020603050405020304" charset="0"/>
              </a:rPr>
              <a:t>, обработанные бетаином, показали визуально более активный рост и выживание после теплового стресса. Размножение и протоковое развитие являлись видимыми и активными у клеток, обработанных бетаином, в то время как необработанные контрольные культуры </a:t>
            </a:r>
            <a:r>
              <a:rPr lang="en-US" altLang="zh-CN" sz="1400" noProof="1">
                <a:cs typeface="Times New Roman" panose="02020603050405020304" charset="0"/>
              </a:rPr>
              <a:t> </a:t>
            </a:r>
            <a:r>
              <a:rPr lang="ru-RU" altLang="zh-CN" sz="1400" noProof="1">
                <a:cs typeface="Times New Roman" panose="02020603050405020304" charset="0"/>
              </a:rPr>
              <a:t>содержали повреждённые протоковые структуры и испытывали атрезию</a:t>
            </a:r>
            <a:r>
              <a:rPr lang="en-US" altLang="zh-CN" sz="1400" noProof="1">
                <a:cs typeface="Times New Roman" panose="02020603050405020304" charset="0"/>
              </a:rPr>
              <a:t>.</a:t>
            </a:r>
          </a:p>
        </p:txBody>
      </p:sp>
      <p:sp>
        <p:nvSpPr>
          <p:cNvPr id="18" name="文本框 6">
            <a:extLst>
              <a:ext uri="{FF2B5EF4-FFF2-40B4-BE49-F238E27FC236}">
                <a16:creationId xmlns:a16="http://schemas.microsoft.com/office/drawing/2014/main" id="{93AD9A96-82A2-41B7-858C-D96EFB9E399A}"/>
              </a:ext>
            </a:extLst>
          </p:cNvPr>
          <p:cNvSpPr txBox="1"/>
          <p:nvPr/>
        </p:nvSpPr>
        <p:spPr>
          <a:xfrm>
            <a:off x="4044951" y="4645025"/>
            <a:ext cx="4518025" cy="7386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zh-CN" sz="1400" b="1" noProof="1">
                <a:cs typeface="Times New Roman" panose="02020603050405020304" charset="0"/>
              </a:rPr>
              <a:t>Заключение</a:t>
            </a:r>
            <a:r>
              <a:rPr lang="en-US" altLang="zh-CN" sz="1400" b="1" noProof="1">
                <a:cs typeface="Times New Roman" panose="02020603050405020304" charset="0"/>
              </a:rPr>
              <a:t>: </a:t>
            </a:r>
            <a:r>
              <a:rPr lang="ru-RU" altLang="zh-CN" sz="1400" noProof="1">
                <a:cs typeface="Times New Roman" panose="02020603050405020304" charset="0"/>
              </a:rPr>
              <a:t>Добавление </a:t>
            </a:r>
            <a:r>
              <a:rPr lang="en-US" altLang="zh-CN" sz="1400" noProof="1">
                <a:cs typeface="Times New Roman" panose="02020603050405020304" charset="0"/>
              </a:rPr>
              <a:t>25 </a:t>
            </a:r>
            <a:r>
              <a:rPr lang="ru-RU" altLang="zh-CN" sz="1400" noProof="1">
                <a:cs typeface="Times New Roman" panose="02020603050405020304" charset="0"/>
              </a:rPr>
              <a:t>мМ бетаина в среду клеточной культуры повысило термоустойчивость </a:t>
            </a:r>
            <a:r>
              <a:rPr lang="en-US" altLang="zh-CN" sz="1400" noProof="1">
                <a:cs typeface="Times New Roman" panose="02020603050405020304" charset="0"/>
              </a:rPr>
              <a:t>BMEC</a:t>
            </a:r>
            <a:r>
              <a:rPr lang="ru-RU" altLang="zh-CN" sz="1400" noProof="1">
                <a:cs typeface="Times New Roman" panose="02020603050405020304" charset="0"/>
              </a:rPr>
              <a:t>, подверженных тепловому стрессу</a:t>
            </a:r>
            <a:r>
              <a:rPr lang="en-US" altLang="zh-CN" sz="1400" noProof="1">
                <a:cs typeface="Times New Roman" panose="02020603050405020304" charset="0"/>
              </a:rPr>
              <a:t>.</a:t>
            </a:r>
          </a:p>
        </p:txBody>
      </p:sp>
      <p:sp>
        <p:nvSpPr>
          <p:cNvPr id="19" name="文本框 7">
            <a:extLst>
              <a:ext uri="{FF2B5EF4-FFF2-40B4-BE49-F238E27FC236}">
                <a16:creationId xmlns:a16="http://schemas.microsoft.com/office/drawing/2014/main" id="{98805F98-C2CB-4645-A2C7-74551EA6D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6" y="5646738"/>
            <a:ext cx="8348663" cy="2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900" dirty="0"/>
              <a:t>* Hall LW1, </a:t>
            </a:r>
            <a:r>
              <a:rPr lang="en-US" altLang="zh-CN" sz="900" dirty="0" err="1"/>
              <a:t>Dunshea</a:t>
            </a:r>
            <a:r>
              <a:rPr lang="en-US" altLang="zh-CN" sz="900" dirty="0"/>
              <a:t> FR2, Allen JD, et al. Evaluation of dietary betaine in lactating Holstein cows subjected to heat stress[J]. J Dairy Sci. 2016, 99(12):9745-9753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5DC0261-DE6C-4E59-B1E4-502BFE56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71" y="85060"/>
            <a:ext cx="8249905" cy="776177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   </a:t>
            </a:r>
            <a:r>
              <a:rPr lang="ru-RU" sz="2800" dirty="0"/>
              <a:t>Защита клеток </a:t>
            </a:r>
            <a:r>
              <a:rPr lang="en-US" sz="2800" i="1" dirty="0"/>
              <a:t>In Vitro </a:t>
            </a:r>
            <a:r>
              <a:rPr lang="ru-RU" sz="2800" dirty="0"/>
              <a:t>при тепловом стрессе</a:t>
            </a:r>
            <a:r>
              <a:rPr lang="en-US" sz="2800" dirty="0"/>
              <a:t>*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9959466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2201" y="0"/>
            <a:ext cx="85211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температуры тела при помощи бетаина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теплового стресса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403600" y="5805488"/>
            <a:ext cx="2108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">
                <a:solidFill>
                  <a:schemeClr val="bg1"/>
                </a:solidFill>
                <a:latin typeface="Arial" panose="020B0604020202020204" pitchFamily="34" charset="0"/>
              </a:rPr>
              <a:t>* Heat chamber trial at University of Queensland</a:t>
            </a:r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03" y="1462088"/>
            <a:ext cx="676910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8623" y="6093555"/>
            <a:ext cx="71989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ru-RU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Неопубликованное исследование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Sunwin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 Австралии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24539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35812</TotalTime>
  <Words>2013</Words>
  <Application>Microsoft Office PowerPoint</Application>
  <PresentationFormat>Экран (4:3)</PresentationFormat>
  <Paragraphs>341</Paragraphs>
  <Slides>21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SimSun</vt:lpstr>
      <vt:lpstr>SimSun</vt:lpstr>
      <vt:lpstr>STXihei</vt:lpstr>
      <vt:lpstr>Antique Olive</vt:lpstr>
      <vt:lpstr>Arial</vt:lpstr>
      <vt:lpstr>Arial Nova</vt:lpstr>
      <vt:lpstr>Calibri</vt:lpstr>
      <vt:lpstr>Calibri  </vt:lpstr>
      <vt:lpstr>Calibri Light</vt:lpstr>
      <vt:lpstr>Times New Roman</vt:lpstr>
      <vt:lpstr>Wingdings</vt:lpstr>
      <vt:lpstr>退邐⥍朙⥽朙⦐朙蘆旡ꐽ旪Ⳟ旬⦖朙⧆朙⧙朙蘆旡ꐽ旪Ⳟ旬ퟔ旞榩旡⬥</vt:lpstr>
      <vt:lpstr>Retrospect</vt:lpstr>
      <vt:lpstr>Worksheet</vt:lpstr>
      <vt:lpstr>Презентация PowerPoint</vt:lpstr>
      <vt:lpstr>Презентация PowerPoint</vt:lpstr>
      <vt:lpstr>Презентация PowerPoint</vt:lpstr>
      <vt:lpstr> Экономические последствия теплового стресса</vt:lpstr>
      <vt:lpstr>Влияние бетаина на качество молока при тепловом стрессе*</vt:lpstr>
      <vt:lpstr> Влияние бетаина на качество молока при тепловом стрессе *</vt:lpstr>
      <vt:lpstr>Влияние бетаина на антиоксидантную способность при тепловом стрессе*</vt:lpstr>
      <vt:lpstr>   Защита клеток In Vitro при тепловом стрессе*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эксперимента</vt:lpstr>
      <vt:lpstr>Презентация PowerPoint</vt:lpstr>
      <vt:lpstr>Презентация PowerPoint</vt:lpstr>
      <vt:lpstr>Потенциальная ценность применения бетаина HCl</vt:lpstr>
      <vt:lpstr>     Сводка по применению в кормлении молочного скота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Tuan</dc:creator>
  <cp:lastModifiedBy>Садчиков Аександр</cp:lastModifiedBy>
  <cp:revision>288</cp:revision>
  <dcterms:created xsi:type="dcterms:W3CDTF">2014-04-10T02:43:54Z</dcterms:created>
  <dcterms:modified xsi:type="dcterms:W3CDTF">2020-09-23T12:50:47Z</dcterms:modified>
</cp:coreProperties>
</file>